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44"/>
  </p:notesMasterIdLst>
  <p:handoutMasterIdLst>
    <p:handoutMasterId r:id="rId45"/>
  </p:handoutMasterIdLst>
  <p:sldIdLst>
    <p:sldId id="256" r:id="rId5"/>
    <p:sldId id="267" r:id="rId6"/>
    <p:sldId id="271" r:id="rId7"/>
    <p:sldId id="275" r:id="rId8"/>
    <p:sldId id="276" r:id="rId9"/>
    <p:sldId id="274" r:id="rId10"/>
    <p:sldId id="277" r:id="rId11"/>
    <p:sldId id="278" r:id="rId12"/>
    <p:sldId id="279" r:id="rId13"/>
    <p:sldId id="280" r:id="rId14"/>
    <p:sldId id="281" r:id="rId15"/>
    <p:sldId id="282" r:id="rId16"/>
    <p:sldId id="283" r:id="rId17"/>
    <p:sldId id="284" r:id="rId18"/>
    <p:sldId id="285" r:id="rId19"/>
    <p:sldId id="286" r:id="rId20"/>
    <p:sldId id="291" r:id="rId21"/>
    <p:sldId id="289" r:id="rId22"/>
    <p:sldId id="292" r:id="rId23"/>
    <p:sldId id="293" r:id="rId24"/>
    <p:sldId id="297" r:id="rId25"/>
    <p:sldId id="295" r:id="rId26"/>
    <p:sldId id="296" r:id="rId27"/>
    <p:sldId id="294"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257" r:id="rId4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99" autoAdjust="0"/>
  </p:normalViewPr>
  <p:slideViewPr>
    <p:cSldViewPr snapToGrid="0">
      <p:cViewPr varScale="1">
        <p:scale>
          <a:sx n="89" d="100"/>
          <a:sy n="89" d="100"/>
        </p:scale>
        <p:origin x="432" y="58"/>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88E63-D463-4A62-BD6B-2427648B36DE}"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rtlCol="0"/>
        <a:lstStyle/>
        <a:p>
          <a:pPr rtl="0"/>
          <a:endParaRPr lang="en-US"/>
        </a:p>
      </dgm:t>
    </dgm:pt>
    <dgm:pt modelId="{A2BF278C-D55E-4279-8688-5C458B40FD2A}">
      <dgm:prSet/>
      <dgm:spPr>
        <a:solidFill>
          <a:schemeClr val="bg1">
            <a:lumMod val="95000"/>
          </a:schemeClr>
        </a:solidFill>
        <a:ln w="25400">
          <a:solidFill>
            <a:schemeClr val="accent2"/>
          </a:solidFill>
        </a:ln>
      </dgm:spPr>
      <dgm:t>
        <a:bodyPr rtlCol="0"/>
        <a:lstStyle/>
        <a:p>
          <a:pPr rtl="0"/>
          <a:endParaRPr lang="es-ES" noProof="0" dirty="0">
            <a:solidFill>
              <a:schemeClr val="tx1"/>
            </a:solidFill>
          </a:endParaRPr>
        </a:p>
      </dgm:t>
    </dgm:pt>
    <dgm:pt modelId="{2FC36560-8BD2-4BD2-9DC8-2A6432EF3AFB}" type="parTrans" cxnId="{0014B138-45FB-4DB6-B21D-94187F51E868}">
      <dgm:prSet/>
      <dgm:spPr/>
      <dgm:t>
        <a:bodyPr rtlCol="0"/>
        <a:lstStyle/>
        <a:p>
          <a:pPr rtl="0"/>
          <a:endParaRPr lang="es-ES" noProof="0" dirty="0"/>
        </a:p>
      </dgm:t>
    </dgm:pt>
    <dgm:pt modelId="{60A94522-AD41-44E1-8F03-53506B69B410}" type="sibTrans" cxnId="{0014B138-45FB-4DB6-B21D-94187F51E868}">
      <dgm:prSet phldrT="02" phldr="0" custT="1">
        <dgm:style>
          <a:lnRef idx="0">
            <a:scrgbClr r="0" g="0" b="0"/>
          </a:lnRef>
          <a:fillRef idx="0">
            <a:scrgbClr r="0" g="0" b="0"/>
          </a:fillRef>
          <a:effectRef idx="0">
            <a:scrgbClr r="0" g="0" b="0"/>
          </a:effectRef>
          <a:fontRef idx="minor">
            <a:schemeClr val="dk1"/>
          </a:fontRef>
        </dgm:style>
      </dgm:prSet>
      <dgm:spPr>
        <a:noFill/>
        <a:ln>
          <a:solidFill>
            <a:schemeClr val="accent2"/>
          </a:solidFill>
        </a:ln>
      </dgm:spPr>
      <dgm:t>
        <a:bodyPr rtlCol="0"/>
        <a:lstStyle/>
        <a:p>
          <a:pPr algn="ctr"/>
          <a:r>
            <a:rPr lang="es-PY" sz="1400" b="1" noProof="0" dirty="0" smtClean="0"/>
            <a:t>El VALOR es propiedad  (intrínseca) de cada bien, </a:t>
          </a:r>
        </a:p>
        <a:p>
          <a:pPr algn="ctr"/>
          <a:r>
            <a:rPr lang="es-PY" sz="1400" b="1" noProof="0" dirty="0" smtClean="0"/>
            <a:t>y el bien tiene valor cuando:</a:t>
          </a:r>
        </a:p>
        <a:p>
          <a:pPr algn="ctr"/>
          <a:r>
            <a:rPr lang="es-PY" sz="1300" noProof="0" dirty="0" smtClean="0"/>
            <a:t>- Tiene utilidad para el proceso productivo o satisface una necesidad).</a:t>
          </a:r>
        </a:p>
        <a:p>
          <a:pPr algn="ctr"/>
          <a:r>
            <a:rPr lang="es-PY" sz="1300" noProof="0" dirty="0" smtClean="0"/>
            <a:t> - Es escaso (su posesión representa ventaja).</a:t>
          </a:r>
        </a:p>
        <a:p>
          <a:pPr algn="ctr"/>
          <a:r>
            <a:rPr lang="es-PY" sz="1300" noProof="0" dirty="0" smtClean="0"/>
            <a:t> - Los agentes económicos demuestran interés por poseerlo.</a:t>
          </a:r>
        </a:p>
      </dgm:t>
    </dgm:pt>
    <dgm:pt modelId="{C5570223-97DD-4A0E-B734-4260A4BA8741}">
      <dgm:prSet/>
      <dgm:spPr>
        <a:solidFill>
          <a:schemeClr val="bg1">
            <a:lumMod val="95000"/>
          </a:schemeClr>
        </a:solidFill>
        <a:ln w="25400">
          <a:solidFill>
            <a:schemeClr val="accent1"/>
          </a:solidFill>
        </a:ln>
      </dgm:spPr>
      <dgm:t>
        <a:bodyPr rtlCol="0"/>
        <a:lstStyle/>
        <a:p>
          <a:pPr rtl="0"/>
          <a:endParaRPr lang="es-ES" noProof="0" dirty="0">
            <a:solidFill>
              <a:schemeClr val="tx1"/>
            </a:solidFill>
          </a:endParaRPr>
        </a:p>
      </dgm:t>
    </dgm:pt>
    <dgm:pt modelId="{70D174E8-565D-4522-87EE-AE68B4F0BD0B}" type="sibTrans" cxnId="{62E518C9-AEDE-4C2D-B0FC-BB18C471858E}">
      <dgm:prSet phldrT="01" phldr="0" custT="1">
        <dgm:style>
          <a:lnRef idx="2">
            <a:schemeClr val="accent1"/>
          </a:lnRef>
          <a:fillRef idx="1">
            <a:schemeClr val="lt1"/>
          </a:fillRef>
          <a:effectRef idx="0">
            <a:schemeClr val="accent1"/>
          </a:effectRef>
          <a:fontRef idx="minor">
            <a:schemeClr val="dk1"/>
          </a:fontRef>
        </dgm:style>
      </dgm:prSet>
      <dgm:spPr/>
      <dgm:t>
        <a:bodyPr rtlCol="0"/>
        <a:lstStyle/>
        <a:p>
          <a:pPr algn="ctr" rtl="0"/>
          <a:r>
            <a:rPr lang="es-PY" sz="1600" noProof="0" dirty="0" smtClean="0"/>
            <a:t>Consiste en la emisión de juicios de valor sobre los distintos bienes que pueden ser objeto de tasación, para cuantificar en unidades monetarias el </a:t>
          </a:r>
          <a:r>
            <a:rPr lang="es-PY" sz="1600" b="1" noProof="0" dirty="0" smtClean="0"/>
            <a:t>ACTIVO, PASIVO</a:t>
          </a:r>
          <a:r>
            <a:rPr lang="es-PY" sz="1600" noProof="0" dirty="0" smtClean="0"/>
            <a:t> y el </a:t>
          </a:r>
          <a:r>
            <a:rPr lang="es-PY" sz="1600" b="1" noProof="0" dirty="0" smtClean="0"/>
            <a:t>CAPITAL</a:t>
          </a:r>
          <a:r>
            <a:rPr lang="es-PY" sz="1600" noProof="0" dirty="0" smtClean="0"/>
            <a:t> de la Empresa.</a:t>
          </a:r>
        </a:p>
      </dgm:t>
    </dgm:pt>
    <dgm:pt modelId="{A65A4AAC-2275-4EDE-B5B3-450EBF4C8D49}" type="parTrans" cxnId="{62E518C9-AEDE-4C2D-B0FC-BB18C471858E}">
      <dgm:prSet/>
      <dgm:spPr/>
      <dgm:t>
        <a:bodyPr rtlCol="0"/>
        <a:lstStyle/>
        <a:p>
          <a:pPr rtl="0"/>
          <a:endParaRPr lang="es-ES" noProof="0" dirty="0"/>
        </a:p>
      </dgm:t>
    </dgm:pt>
    <dgm:pt modelId="{D851DA90-81BC-4740-8E03-07F451BC5A78}">
      <dgm:prSet/>
      <dgm:spPr>
        <a:solidFill>
          <a:schemeClr val="bg1">
            <a:lumMod val="95000"/>
          </a:schemeClr>
        </a:solidFill>
        <a:ln w="25400">
          <a:solidFill>
            <a:schemeClr val="accent6"/>
          </a:solidFill>
        </a:ln>
      </dgm:spPr>
      <dgm:t>
        <a:bodyPr rtlCol="0"/>
        <a:lstStyle/>
        <a:p>
          <a:pPr rtl="0"/>
          <a:endParaRPr lang="es-ES" noProof="0" dirty="0">
            <a:solidFill>
              <a:schemeClr val="tx1"/>
            </a:solidFill>
          </a:endParaRPr>
        </a:p>
      </dgm:t>
    </dgm:pt>
    <dgm:pt modelId="{70ED6DE1-1820-4B6A-8B95-9D146564E344}" type="sibTrans" cxnId="{EFB57CC7-B68C-4F6B-AD09-858FFEBD81FA}">
      <dgm:prSet phldrT="03" phldr="0" custT="1">
        <dgm:style>
          <a:lnRef idx="0">
            <a:scrgbClr r="0" g="0" b="0"/>
          </a:lnRef>
          <a:fillRef idx="0">
            <a:scrgbClr r="0" g="0" b="0"/>
          </a:fillRef>
          <a:effectRef idx="0">
            <a:scrgbClr r="0" g="0" b="0"/>
          </a:effectRef>
          <a:fontRef idx="minor">
            <a:schemeClr val="dk1"/>
          </a:fontRef>
        </dgm:style>
      </dgm:prSet>
      <dgm:spPr>
        <a:noFill/>
        <a:ln>
          <a:noFill/>
        </a:ln>
      </dgm:spPr>
      <dgm:t>
        <a:bodyPr rtlCol="0"/>
        <a:lstStyle/>
        <a:p>
          <a:pPr algn="ctr" rtl="0"/>
          <a:r>
            <a:rPr lang="es-PY" sz="1600" b="1" noProof="0" dirty="0" smtClean="0"/>
            <a:t>BASES para la VALORACIÓN</a:t>
          </a:r>
        </a:p>
        <a:p>
          <a:pPr algn="l" rtl="0"/>
          <a:endParaRPr lang="es-ES" sz="1600" noProof="0" dirty="0" smtClean="0"/>
        </a:p>
        <a:p>
          <a:pPr algn="l" rtl="0"/>
          <a:r>
            <a:rPr lang="es-PY" sz="1400" b="1" noProof="0" dirty="0" smtClean="0"/>
            <a:t>-</a:t>
          </a:r>
          <a:r>
            <a:rPr lang="es-PY" sz="1400" noProof="0" dirty="0" smtClean="0"/>
            <a:t> </a:t>
          </a:r>
          <a:r>
            <a:rPr lang="es-PY" sz="1400" b="1" noProof="0" dirty="0" smtClean="0"/>
            <a:t>TEORÍA OBJETIVA DE VALOR</a:t>
          </a:r>
          <a:r>
            <a:rPr lang="es-PY" sz="1400" noProof="0" dirty="0" smtClean="0"/>
            <a:t>: por su costo de producción.</a:t>
          </a:r>
        </a:p>
        <a:p>
          <a:pPr algn="l" rtl="0"/>
          <a:endParaRPr lang="es-PY" sz="1400" noProof="0" dirty="0" smtClean="0"/>
        </a:p>
        <a:p>
          <a:pPr algn="l"/>
          <a:r>
            <a:rPr lang="es-PY" sz="1400" b="1" noProof="0" dirty="0" smtClean="0"/>
            <a:t>-</a:t>
          </a:r>
          <a:r>
            <a:rPr lang="es-PY" sz="1400" noProof="0" dirty="0" smtClean="0"/>
            <a:t> </a:t>
          </a:r>
          <a:r>
            <a:rPr lang="es-PY" sz="1400" b="1" noProof="0" dirty="0" smtClean="0"/>
            <a:t>TEORÍA SUBJETIVA: </a:t>
          </a:r>
          <a:r>
            <a:rPr lang="es-PY" sz="1400" noProof="0" dirty="0" smtClean="0"/>
            <a:t>por su utilidad para satisfacer necesidades.</a:t>
          </a:r>
        </a:p>
        <a:p>
          <a:pPr algn="l" rtl="0"/>
          <a:endParaRPr lang="es-ES" sz="1200" noProof="0" dirty="0"/>
        </a:p>
      </dgm:t>
    </dgm:pt>
    <dgm:pt modelId="{D7E4078D-93EB-427C-897D-FBF58FB30D35}" type="parTrans" cxnId="{EFB57CC7-B68C-4F6B-AD09-858FFEBD81FA}">
      <dgm:prSet/>
      <dgm:spPr/>
      <dgm:t>
        <a:bodyPr rtlCol="0"/>
        <a:lstStyle/>
        <a:p>
          <a:pPr rtl="0"/>
          <a:endParaRPr lang="es-ES" noProof="0" dirty="0"/>
        </a:p>
      </dgm:t>
    </dgm:pt>
    <dgm:pt modelId="{5B720CB1-982E-452E-AC13-893FC213A62B}" type="pres">
      <dgm:prSet presAssocID="{6F088E63-D463-4A62-BD6B-2427648B36DE}" presName="Name0" presStyleCnt="0">
        <dgm:presLayoutVars>
          <dgm:animLvl val="lvl"/>
          <dgm:resizeHandles val="exact"/>
        </dgm:presLayoutVars>
      </dgm:prSet>
      <dgm:spPr/>
      <dgm:t>
        <a:bodyPr/>
        <a:lstStyle/>
        <a:p>
          <a:endParaRPr lang="es-PY"/>
        </a:p>
      </dgm:t>
    </dgm:pt>
    <dgm:pt modelId="{F113B027-FC5F-43E9-8DEF-A37F8B9C828D}" type="pres">
      <dgm:prSet presAssocID="{C5570223-97DD-4A0E-B734-4260A4BA8741}" presName="compositeNode" presStyleCnt="0">
        <dgm:presLayoutVars>
          <dgm:bulletEnabled val="1"/>
        </dgm:presLayoutVars>
      </dgm:prSet>
      <dgm:spPr/>
    </dgm:pt>
    <dgm:pt modelId="{14852560-9294-411E-A8EA-76E9787C7EDD}" type="pres">
      <dgm:prSet presAssocID="{C5570223-97DD-4A0E-B734-4260A4BA8741}" presName="bgRect" presStyleLbl="alignNode1" presStyleIdx="0" presStyleCnt="3" custScaleY="178020" custLinFactNeighborX="1690" custLinFactNeighborY="-30638"/>
      <dgm:spPr/>
      <dgm:t>
        <a:bodyPr/>
        <a:lstStyle/>
        <a:p>
          <a:endParaRPr lang="es-PY"/>
        </a:p>
      </dgm:t>
    </dgm:pt>
    <dgm:pt modelId="{4115FB15-D11B-4937-98FB-E1DFA3C867ED}" type="pres">
      <dgm:prSet presAssocID="{70D174E8-565D-4522-87EE-AE68B4F0BD0B}" presName="sibTransNodeRect" presStyleLbl="alignNode1" presStyleIdx="0" presStyleCnt="3" custScaleY="445051" custLinFactNeighborX="2088" custLinFactNeighborY="-880">
        <dgm:presLayoutVars>
          <dgm:chMax val="0"/>
          <dgm:bulletEnabled val="1"/>
        </dgm:presLayoutVars>
      </dgm:prSet>
      <dgm:spPr/>
      <dgm:t>
        <a:bodyPr/>
        <a:lstStyle/>
        <a:p>
          <a:endParaRPr lang="es-PY"/>
        </a:p>
      </dgm:t>
    </dgm:pt>
    <dgm:pt modelId="{E9E2315E-8B53-48E2-B8AB-3657D19AF059}" type="pres">
      <dgm:prSet presAssocID="{C5570223-97DD-4A0E-B734-4260A4BA8741}" presName="nodeRect" presStyleLbl="alignNode1" presStyleIdx="0" presStyleCnt="3">
        <dgm:presLayoutVars>
          <dgm:bulletEnabled val="1"/>
        </dgm:presLayoutVars>
      </dgm:prSet>
      <dgm:spPr/>
      <dgm:t>
        <a:bodyPr/>
        <a:lstStyle/>
        <a:p>
          <a:endParaRPr lang="es-PY"/>
        </a:p>
      </dgm:t>
    </dgm:pt>
    <dgm:pt modelId="{1CE5DFDD-AC09-42F6-82F7-C1A4F0448DC6}" type="pres">
      <dgm:prSet presAssocID="{70D174E8-565D-4522-87EE-AE68B4F0BD0B}" presName="sibTrans" presStyleCnt="0"/>
      <dgm:spPr/>
    </dgm:pt>
    <dgm:pt modelId="{05E94FD9-2908-46C7-82E1-9E95AD54AB49}" type="pres">
      <dgm:prSet presAssocID="{A2BF278C-D55E-4279-8688-5C458B40FD2A}" presName="compositeNode" presStyleCnt="0">
        <dgm:presLayoutVars>
          <dgm:bulletEnabled val="1"/>
        </dgm:presLayoutVars>
      </dgm:prSet>
      <dgm:spPr/>
    </dgm:pt>
    <dgm:pt modelId="{26DB1354-637C-4E09-9B9C-5B28D70EF621}" type="pres">
      <dgm:prSet presAssocID="{A2BF278C-D55E-4279-8688-5C458B40FD2A}" presName="bgRect" presStyleLbl="alignNode1" presStyleIdx="1" presStyleCnt="3" custScaleY="178020" custLinFactNeighborX="1268" custLinFactNeighborY="-30286"/>
      <dgm:spPr/>
      <dgm:t>
        <a:bodyPr/>
        <a:lstStyle/>
        <a:p>
          <a:endParaRPr lang="es-PY"/>
        </a:p>
      </dgm:t>
    </dgm:pt>
    <dgm:pt modelId="{C909839B-B5B3-4727-9B00-1D6467BF744D}" type="pres">
      <dgm:prSet presAssocID="{60A94522-AD41-44E1-8F03-53506B69B410}" presName="sibTransNodeRect" presStyleLbl="alignNode1" presStyleIdx="1" presStyleCnt="3" custScaleY="445051" custLinFactNeighborX="845" custLinFactNeighborY="-881">
        <dgm:presLayoutVars>
          <dgm:chMax val="0"/>
          <dgm:bulletEnabled val="1"/>
        </dgm:presLayoutVars>
      </dgm:prSet>
      <dgm:spPr/>
      <dgm:t>
        <a:bodyPr/>
        <a:lstStyle/>
        <a:p>
          <a:endParaRPr lang="es-PY"/>
        </a:p>
      </dgm:t>
    </dgm:pt>
    <dgm:pt modelId="{F8694EB7-8038-4B65-B2EB-CEFF80F8AA9E}" type="pres">
      <dgm:prSet presAssocID="{A2BF278C-D55E-4279-8688-5C458B40FD2A}" presName="nodeRect" presStyleLbl="alignNode1" presStyleIdx="1" presStyleCnt="3">
        <dgm:presLayoutVars>
          <dgm:bulletEnabled val="1"/>
        </dgm:presLayoutVars>
      </dgm:prSet>
      <dgm:spPr/>
      <dgm:t>
        <a:bodyPr/>
        <a:lstStyle/>
        <a:p>
          <a:endParaRPr lang="es-PY"/>
        </a:p>
      </dgm:t>
    </dgm:pt>
    <dgm:pt modelId="{6D2F7D93-732E-4E67-BD82-C3F6005BE84C}" type="pres">
      <dgm:prSet presAssocID="{60A94522-AD41-44E1-8F03-53506B69B410}" presName="sibTrans" presStyleCnt="0"/>
      <dgm:spPr/>
    </dgm:pt>
    <dgm:pt modelId="{E95CD539-4D64-48B9-8536-39D63736337A}" type="pres">
      <dgm:prSet presAssocID="{D851DA90-81BC-4740-8E03-07F451BC5A78}" presName="compositeNode" presStyleCnt="0">
        <dgm:presLayoutVars>
          <dgm:bulletEnabled val="1"/>
        </dgm:presLayoutVars>
      </dgm:prSet>
      <dgm:spPr/>
    </dgm:pt>
    <dgm:pt modelId="{494C585E-5794-4E0D-9974-0538E48E1A6F}" type="pres">
      <dgm:prSet presAssocID="{D851DA90-81BC-4740-8E03-07F451BC5A78}" presName="bgRect" presStyleLbl="alignNode1" presStyleIdx="2" presStyleCnt="3" custScaleY="178020" custLinFactNeighborX="-1268" custLinFactNeighborY="-29933"/>
      <dgm:spPr/>
      <dgm:t>
        <a:bodyPr/>
        <a:lstStyle/>
        <a:p>
          <a:endParaRPr lang="es-PY"/>
        </a:p>
      </dgm:t>
    </dgm:pt>
    <dgm:pt modelId="{BAC68D42-CCA2-41BE-8259-6C10EEEE2B09}" type="pres">
      <dgm:prSet presAssocID="{70ED6DE1-1820-4B6A-8B95-9D146564E344}" presName="sibTransNodeRect" presStyleLbl="alignNode1" presStyleIdx="2" presStyleCnt="3" custScaleY="445051">
        <dgm:presLayoutVars>
          <dgm:chMax val="0"/>
          <dgm:bulletEnabled val="1"/>
        </dgm:presLayoutVars>
      </dgm:prSet>
      <dgm:spPr/>
      <dgm:t>
        <a:bodyPr/>
        <a:lstStyle/>
        <a:p>
          <a:endParaRPr lang="es-PY"/>
        </a:p>
      </dgm:t>
    </dgm:pt>
    <dgm:pt modelId="{89666C4A-BCAC-4F3B-AC95-42217247097F}" type="pres">
      <dgm:prSet presAssocID="{D851DA90-81BC-4740-8E03-07F451BC5A78}" presName="nodeRect" presStyleLbl="alignNode1" presStyleIdx="2" presStyleCnt="3">
        <dgm:presLayoutVars>
          <dgm:bulletEnabled val="1"/>
        </dgm:presLayoutVars>
      </dgm:prSet>
      <dgm:spPr/>
      <dgm:t>
        <a:bodyPr/>
        <a:lstStyle/>
        <a:p>
          <a:endParaRPr lang="es-PY"/>
        </a:p>
      </dgm:t>
    </dgm:pt>
  </dgm:ptLst>
  <dgm:cxnLst>
    <dgm:cxn modelId="{250AB0C7-3BCE-4C8D-A5D4-71AC10118AD1}" type="presOf" srcId="{A2BF278C-D55E-4279-8688-5C458B40FD2A}" destId="{F8694EB7-8038-4B65-B2EB-CEFF80F8AA9E}" srcOrd="1" destOrd="0" presId="urn:microsoft.com/office/officeart/2016/7/layout/LinearBlockProcessNumbered"/>
    <dgm:cxn modelId="{E9CD0B27-6A2E-410A-953A-F3990977E788}" type="presOf" srcId="{60A94522-AD41-44E1-8F03-53506B69B410}" destId="{C909839B-B5B3-4727-9B00-1D6467BF744D}" srcOrd="0" destOrd="0" presId="urn:microsoft.com/office/officeart/2016/7/layout/LinearBlockProcessNumbered"/>
    <dgm:cxn modelId="{D4686799-C0E1-4D3D-8350-3927F549BF28}" type="presOf" srcId="{C5570223-97DD-4A0E-B734-4260A4BA8741}" destId="{E9E2315E-8B53-48E2-B8AB-3657D19AF059}" srcOrd="1" destOrd="0" presId="urn:microsoft.com/office/officeart/2016/7/layout/LinearBlockProcessNumbered"/>
    <dgm:cxn modelId="{08ECDF21-042A-4747-B316-C0C49A3E0843}" type="presOf" srcId="{A2BF278C-D55E-4279-8688-5C458B40FD2A}" destId="{26DB1354-637C-4E09-9B9C-5B28D70EF621}" srcOrd="0" destOrd="0" presId="urn:microsoft.com/office/officeart/2016/7/layout/LinearBlockProcessNumbered"/>
    <dgm:cxn modelId="{6D1E20AE-6696-4F02-8F71-945C3B658B6A}" type="presOf" srcId="{D851DA90-81BC-4740-8E03-07F451BC5A78}" destId="{89666C4A-BCAC-4F3B-AC95-42217247097F}" srcOrd="1" destOrd="0" presId="urn:microsoft.com/office/officeart/2016/7/layout/LinearBlockProcessNumbered"/>
    <dgm:cxn modelId="{578E1738-8F68-48D8-812E-C2D9B35705FC}" type="presOf" srcId="{6F088E63-D463-4A62-BD6B-2427648B36DE}" destId="{5B720CB1-982E-452E-AC13-893FC213A62B}" srcOrd="0" destOrd="0" presId="urn:microsoft.com/office/officeart/2016/7/layout/LinearBlockProcessNumbered"/>
    <dgm:cxn modelId="{645B0AF5-13EE-483C-9A2E-48611F978B78}" type="presOf" srcId="{70ED6DE1-1820-4B6A-8B95-9D146564E344}" destId="{BAC68D42-CCA2-41BE-8259-6C10EEEE2B09}" srcOrd="0" destOrd="0" presId="urn:microsoft.com/office/officeart/2016/7/layout/LinearBlockProcessNumbered"/>
    <dgm:cxn modelId="{0014B138-45FB-4DB6-B21D-94187F51E868}" srcId="{6F088E63-D463-4A62-BD6B-2427648B36DE}" destId="{A2BF278C-D55E-4279-8688-5C458B40FD2A}" srcOrd="1" destOrd="0" parTransId="{2FC36560-8BD2-4BD2-9DC8-2A6432EF3AFB}" sibTransId="{60A94522-AD41-44E1-8F03-53506B69B410}"/>
    <dgm:cxn modelId="{676B55AF-A861-4ADA-8571-06326929791C}" type="presOf" srcId="{70D174E8-565D-4522-87EE-AE68B4F0BD0B}" destId="{4115FB15-D11B-4937-98FB-E1DFA3C867ED}" srcOrd="0" destOrd="0" presId="urn:microsoft.com/office/officeart/2016/7/layout/LinearBlockProcessNumbered"/>
    <dgm:cxn modelId="{62E518C9-AEDE-4C2D-B0FC-BB18C471858E}" srcId="{6F088E63-D463-4A62-BD6B-2427648B36DE}" destId="{C5570223-97DD-4A0E-B734-4260A4BA8741}" srcOrd="0" destOrd="0" parTransId="{A65A4AAC-2275-4EDE-B5B3-450EBF4C8D49}" sibTransId="{70D174E8-565D-4522-87EE-AE68B4F0BD0B}"/>
    <dgm:cxn modelId="{6B13F506-42E9-4472-8442-DF6A070D737E}" type="presOf" srcId="{D851DA90-81BC-4740-8E03-07F451BC5A78}" destId="{494C585E-5794-4E0D-9974-0538E48E1A6F}" srcOrd="0" destOrd="0" presId="urn:microsoft.com/office/officeart/2016/7/layout/LinearBlockProcessNumbered"/>
    <dgm:cxn modelId="{DE8C6342-E182-4B98-B20B-EC43F080A5A9}" type="presOf" srcId="{C5570223-97DD-4A0E-B734-4260A4BA8741}" destId="{14852560-9294-411E-A8EA-76E9787C7EDD}" srcOrd="0" destOrd="0" presId="urn:microsoft.com/office/officeart/2016/7/layout/LinearBlockProcessNumbered"/>
    <dgm:cxn modelId="{EFB57CC7-B68C-4F6B-AD09-858FFEBD81FA}" srcId="{6F088E63-D463-4A62-BD6B-2427648B36DE}" destId="{D851DA90-81BC-4740-8E03-07F451BC5A78}" srcOrd="2" destOrd="0" parTransId="{D7E4078D-93EB-427C-897D-FBF58FB30D35}" sibTransId="{70ED6DE1-1820-4B6A-8B95-9D146564E344}"/>
    <dgm:cxn modelId="{E850269D-C754-4D43-BF21-0A9943F6D0E4}" type="presParOf" srcId="{5B720CB1-982E-452E-AC13-893FC213A62B}" destId="{F113B027-FC5F-43E9-8DEF-A37F8B9C828D}" srcOrd="0" destOrd="0" presId="urn:microsoft.com/office/officeart/2016/7/layout/LinearBlockProcessNumbered"/>
    <dgm:cxn modelId="{1481E9CA-5E90-434F-B79F-6F7FD0CB9018}" type="presParOf" srcId="{F113B027-FC5F-43E9-8DEF-A37F8B9C828D}" destId="{14852560-9294-411E-A8EA-76E9787C7EDD}" srcOrd="0" destOrd="0" presId="urn:microsoft.com/office/officeart/2016/7/layout/LinearBlockProcessNumbered"/>
    <dgm:cxn modelId="{AD1DBD9D-6A5B-4FE5-AD22-A0A232152C8E}" type="presParOf" srcId="{F113B027-FC5F-43E9-8DEF-A37F8B9C828D}" destId="{4115FB15-D11B-4937-98FB-E1DFA3C867ED}" srcOrd="1" destOrd="0" presId="urn:microsoft.com/office/officeart/2016/7/layout/LinearBlockProcessNumbered"/>
    <dgm:cxn modelId="{BAE29F35-8E91-4BF7-A97D-4B8001BCFA1D}" type="presParOf" srcId="{F113B027-FC5F-43E9-8DEF-A37F8B9C828D}" destId="{E9E2315E-8B53-48E2-B8AB-3657D19AF059}" srcOrd="2" destOrd="0" presId="urn:microsoft.com/office/officeart/2016/7/layout/LinearBlockProcessNumbered"/>
    <dgm:cxn modelId="{D5F31B78-AC74-4DCB-8C8E-A8E11B1C2A67}" type="presParOf" srcId="{5B720CB1-982E-452E-AC13-893FC213A62B}" destId="{1CE5DFDD-AC09-42F6-82F7-C1A4F0448DC6}" srcOrd="1" destOrd="0" presId="urn:microsoft.com/office/officeart/2016/7/layout/LinearBlockProcessNumbered"/>
    <dgm:cxn modelId="{DBDE2DCC-A5C5-4AD3-9D4F-DB69F5191C7C}" type="presParOf" srcId="{5B720CB1-982E-452E-AC13-893FC213A62B}" destId="{05E94FD9-2908-46C7-82E1-9E95AD54AB49}" srcOrd="2" destOrd="0" presId="urn:microsoft.com/office/officeart/2016/7/layout/LinearBlockProcessNumbered"/>
    <dgm:cxn modelId="{74D91851-86B6-454F-9DE3-3293026CF4E4}" type="presParOf" srcId="{05E94FD9-2908-46C7-82E1-9E95AD54AB49}" destId="{26DB1354-637C-4E09-9B9C-5B28D70EF621}" srcOrd="0" destOrd="0" presId="urn:microsoft.com/office/officeart/2016/7/layout/LinearBlockProcessNumbered"/>
    <dgm:cxn modelId="{60AEB156-82AA-4235-A1C5-C3886EFA03E5}" type="presParOf" srcId="{05E94FD9-2908-46C7-82E1-9E95AD54AB49}" destId="{C909839B-B5B3-4727-9B00-1D6467BF744D}" srcOrd="1" destOrd="0" presId="urn:microsoft.com/office/officeart/2016/7/layout/LinearBlockProcessNumbered"/>
    <dgm:cxn modelId="{F9F91DDC-0595-40F3-945F-297E34D667C6}" type="presParOf" srcId="{05E94FD9-2908-46C7-82E1-9E95AD54AB49}" destId="{F8694EB7-8038-4B65-B2EB-CEFF80F8AA9E}" srcOrd="2" destOrd="0" presId="urn:microsoft.com/office/officeart/2016/7/layout/LinearBlockProcessNumbered"/>
    <dgm:cxn modelId="{A607B8FD-4686-463C-B63F-0C8E0321E898}" type="presParOf" srcId="{5B720CB1-982E-452E-AC13-893FC213A62B}" destId="{6D2F7D93-732E-4E67-BD82-C3F6005BE84C}" srcOrd="3" destOrd="0" presId="urn:microsoft.com/office/officeart/2016/7/layout/LinearBlockProcessNumbered"/>
    <dgm:cxn modelId="{2981D36B-5690-44EE-AEC4-B5E6731DA338}" type="presParOf" srcId="{5B720CB1-982E-452E-AC13-893FC213A62B}" destId="{E95CD539-4D64-48B9-8536-39D63736337A}" srcOrd="4" destOrd="0" presId="urn:microsoft.com/office/officeart/2016/7/layout/LinearBlockProcessNumbered"/>
    <dgm:cxn modelId="{9FEF8F8A-B5C9-457A-87D4-59F61F385B74}" type="presParOf" srcId="{E95CD539-4D64-48B9-8536-39D63736337A}" destId="{494C585E-5794-4E0D-9974-0538E48E1A6F}" srcOrd="0" destOrd="0" presId="urn:microsoft.com/office/officeart/2016/7/layout/LinearBlockProcessNumbered"/>
    <dgm:cxn modelId="{FB499FC5-61DD-4C08-95D8-3043D5C37A97}" type="presParOf" srcId="{E95CD539-4D64-48B9-8536-39D63736337A}" destId="{BAC68D42-CCA2-41BE-8259-6C10EEEE2B09}" srcOrd="1" destOrd="0" presId="urn:microsoft.com/office/officeart/2016/7/layout/LinearBlockProcessNumbered"/>
    <dgm:cxn modelId="{0DA17750-3C9B-4B99-B42A-44693DDAC2D7}" type="presParOf" srcId="{E95CD539-4D64-48B9-8536-39D63736337A}" destId="{89666C4A-BCAC-4F3B-AC95-42217247097F}"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88E63-D463-4A62-BD6B-2427648B36DE}"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rtlCol="0"/>
        <a:lstStyle/>
        <a:p>
          <a:pPr rtl="0"/>
          <a:endParaRPr lang="en-US"/>
        </a:p>
      </dgm:t>
    </dgm:pt>
    <dgm:pt modelId="{A2BF278C-D55E-4279-8688-5C458B40FD2A}">
      <dgm:prSet/>
      <dgm:spPr>
        <a:solidFill>
          <a:schemeClr val="bg1">
            <a:lumMod val="95000"/>
          </a:schemeClr>
        </a:solidFill>
        <a:ln w="25400">
          <a:solidFill>
            <a:schemeClr val="accent2"/>
          </a:solidFill>
        </a:ln>
      </dgm:spPr>
      <dgm:t>
        <a:bodyPr rtlCol="0"/>
        <a:lstStyle/>
        <a:p>
          <a:pPr rtl="0"/>
          <a:endParaRPr lang="es-ES" noProof="0" dirty="0">
            <a:solidFill>
              <a:schemeClr val="tx1"/>
            </a:solidFill>
          </a:endParaRPr>
        </a:p>
      </dgm:t>
    </dgm:pt>
    <dgm:pt modelId="{2FC36560-8BD2-4BD2-9DC8-2A6432EF3AFB}" type="parTrans" cxnId="{0014B138-45FB-4DB6-B21D-94187F51E868}">
      <dgm:prSet/>
      <dgm:spPr/>
      <dgm:t>
        <a:bodyPr rtlCol="0"/>
        <a:lstStyle/>
        <a:p>
          <a:pPr rtl="0"/>
          <a:endParaRPr lang="es-ES" noProof="0" dirty="0"/>
        </a:p>
      </dgm:t>
    </dgm:pt>
    <dgm:pt modelId="{60A94522-AD41-44E1-8F03-53506B69B410}" type="sibTrans" cxnId="{0014B138-45FB-4DB6-B21D-94187F51E868}">
      <dgm:prSet phldrT="02" phldr="0" custT="1">
        <dgm:style>
          <a:lnRef idx="0">
            <a:scrgbClr r="0" g="0" b="0"/>
          </a:lnRef>
          <a:fillRef idx="0">
            <a:scrgbClr r="0" g="0" b="0"/>
          </a:fillRef>
          <a:effectRef idx="0">
            <a:scrgbClr r="0" g="0" b="0"/>
          </a:effectRef>
          <a:fontRef idx="minor">
            <a:schemeClr val="dk1"/>
          </a:fontRef>
        </dgm:style>
      </dgm:prSet>
      <dgm:spPr>
        <a:noFill/>
        <a:ln>
          <a:noFill/>
        </a:ln>
      </dgm:spPr>
      <dgm:t>
        <a:bodyPr rtlCol="0"/>
        <a:lstStyle/>
        <a:p>
          <a:pPr algn="ctr"/>
          <a:r>
            <a:rPr lang="es-PY" sz="1800" b="1" noProof="0" dirty="0" smtClean="0"/>
            <a:t>RAZÓN: </a:t>
          </a:r>
        </a:p>
        <a:p>
          <a:pPr algn="ctr"/>
          <a:r>
            <a:rPr lang="es-PY" sz="1800" b="0" noProof="0" dirty="0" smtClean="0"/>
            <a:t>es el resultado de una comparación entre dos números, y puede hacerse por medio de la </a:t>
          </a:r>
          <a:r>
            <a:rPr lang="es-PY" sz="1800" b="1" i="1" noProof="0" dirty="0" smtClean="0"/>
            <a:t>resta (razón aritmética) </a:t>
          </a:r>
          <a:r>
            <a:rPr lang="es-PY" sz="1800" b="0" noProof="0" dirty="0" smtClean="0"/>
            <a:t>o la </a:t>
          </a:r>
          <a:r>
            <a:rPr lang="es-PY" sz="1800" b="1" i="1" noProof="0" dirty="0" smtClean="0"/>
            <a:t>división (razón geométrica)</a:t>
          </a:r>
          <a:r>
            <a:rPr lang="es-PY" sz="1800" b="0" noProof="0" dirty="0" smtClean="0"/>
            <a:t>.</a:t>
          </a:r>
        </a:p>
      </dgm:t>
    </dgm:pt>
    <dgm:pt modelId="{C5570223-97DD-4A0E-B734-4260A4BA8741}">
      <dgm:prSet/>
      <dgm:spPr>
        <a:solidFill>
          <a:schemeClr val="bg1">
            <a:lumMod val="95000"/>
          </a:schemeClr>
        </a:solidFill>
        <a:ln w="25400">
          <a:solidFill>
            <a:schemeClr val="accent1"/>
          </a:solidFill>
        </a:ln>
      </dgm:spPr>
      <dgm:t>
        <a:bodyPr rtlCol="0"/>
        <a:lstStyle/>
        <a:p>
          <a:pPr rtl="0"/>
          <a:endParaRPr lang="es-ES" noProof="0" dirty="0">
            <a:solidFill>
              <a:schemeClr val="tx1"/>
            </a:solidFill>
          </a:endParaRPr>
        </a:p>
      </dgm:t>
    </dgm:pt>
    <dgm:pt modelId="{70D174E8-565D-4522-87EE-AE68B4F0BD0B}" type="sibTrans" cxnId="{62E518C9-AEDE-4C2D-B0FC-BB18C471858E}">
      <dgm:prSet phldrT="01" phldr="0" custT="1">
        <dgm:style>
          <a:lnRef idx="2">
            <a:schemeClr val="accent1"/>
          </a:lnRef>
          <a:fillRef idx="1">
            <a:schemeClr val="lt1"/>
          </a:fillRef>
          <a:effectRef idx="0">
            <a:schemeClr val="accent1"/>
          </a:effectRef>
          <a:fontRef idx="minor">
            <a:schemeClr val="dk1"/>
          </a:fontRef>
        </dgm:style>
      </dgm:prSet>
      <dgm:spPr/>
      <dgm:t>
        <a:bodyPr rtlCol="0"/>
        <a:lstStyle/>
        <a:p>
          <a:pPr algn="ctr" rtl="0"/>
          <a:r>
            <a:rPr lang="es-PY" sz="2000" noProof="0" dirty="0" smtClean="0"/>
            <a:t>Procesamiento para generar información respecto de la </a:t>
          </a:r>
          <a:r>
            <a:rPr lang="es-PY" sz="2000" b="1" i="1" noProof="0" dirty="0" smtClean="0"/>
            <a:t>Liquidez</a:t>
          </a:r>
          <a:r>
            <a:rPr lang="es-PY" sz="2000" noProof="0" dirty="0" smtClean="0"/>
            <a:t> y de la </a:t>
          </a:r>
          <a:r>
            <a:rPr lang="es-PY" sz="2000" b="1" i="1" noProof="0" dirty="0" smtClean="0"/>
            <a:t>Solvencia</a:t>
          </a:r>
          <a:r>
            <a:rPr lang="es-PY" sz="2000" noProof="0" dirty="0" smtClean="0"/>
            <a:t> de la Empresa, principalmente a través de las </a:t>
          </a:r>
          <a:r>
            <a:rPr lang="es-PY" sz="2000" b="1" i="1" noProof="0" dirty="0" smtClean="0"/>
            <a:t>Razones Contables</a:t>
          </a:r>
          <a:r>
            <a:rPr lang="es-PY" sz="2000" noProof="0" dirty="0" smtClean="0"/>
            <a:t>.</a:t>
          </a:r>
        </a:p>
      </dgm:t>
    </dgm:pt>
    <dgm:pt modelId="{A65A4AAC-2275-4EDE-B5B3-450EBF4C8D49}" type="parTrans" cxnId="{62E518C9-AEDE-4C2D-B0FC-BB18C471858E}">
      <dgm:prSet/>
      <dgm:spPr/>
      <dgm:t>
        <a:bodyPr rtlCol="0"/>
        <a:lstStyle/>
        <a:p>
          <a:pPr rtl="0"/>
          <a:endParaRPr lang="es-ES" noProof="0" dirty="0"/>
        </a:p>
      </dgm:t>
    </dgm:pt>
    <dgm:pt modelId="{D851DA90-81BC-4740-8E03-07F451BC5A78}">
      <dgm:prSet/>
      <dgm:spPr>
        <a:solidFill>
          <a:schemeClr val="bg1">
            <a:lumMod val="95000"/>
          </a:schemeClr>
        </a:solidFill>
        <a:ln w="25400">
          <a:solidFill>
            <a:schemeClr val="accent6"/>
          </a:solidFill>
        </a:ln>
      </dgm:spPr>
      <dgm:t>
        <a:bodyPr rtlCol="0"/>
        <a:lstStyle/>
        <a:p>
          <a:pPr rtl="0"/>
          <a:endParaRPr lang="es-ES" noProof="0" dirty="0">
            <a:solidFill>
              <a:schemeClr val="tx1"/>
            </a:solidFill>
          </a:endParaRPr>
        </a:p>
      </dgm:t>
    </dgm:pt>
    <dgm:pt modelId="{70ED6DE1-1820-4B6A-8B95-9D146564E344}" type="sibTrans" cxnId="{EFB57CC7-B68C-4F6B-AD09-858FFEBD81FA}">
      <dgm:prSet phldrT="03" phldr="0" custT="1">
        <dgm:style>
          <a:lnRef idx="0">
            <a:scrgbClr r="0" g="0" b="0"/>
          </a:lnRef>
          <a:fillRef idx="0">
            <a:scrgbClr r="0" g="0" b="0"/>
          </a:fillRef>
          <a:effectRef idx="0">
            <a:scrgbClr r="0" g="0" b="0"/>
          </a:effectRef>
          <a:fontRef idx="minor">
            <a:schemeClr val="dk1"/>
          </a:fontRef>
        </dgm:style>
      </dgm:prSet>
      <dgm:spPr>
        <a:noFill/>
        <a:ln>
          <a:noFill/>
        </a:ln>
      </dgm:spPr>
      <dgm:t>
        <a:bodyPr rtlCol="0"/>
        <a:lstStyle/>
        <a:p>
          <a:pPr algn="ctr" rtl="0"/>
          <a:r>
            <a:rPr lang="es-PY" sz="2000" b="1" noProof="0" dirty="0" smtClean="0"/>
            <a:t>RAZONES CONTABLES:</a:t>
          </a:r>
          <a:endParaRPr lang="es-ES" sz="2000" noProof="0" dirty="0" smtClean="0"/>
        </a:p>
        <a:p>
          <a:pPr algn="ctr" rtl="0"/>
          <a:r>
            <a:rPr lang="es-PY" sz="2000" noProof="0" dirty="0" smtClean="0"/>
            <a:t>Indicadores que brindan información sobre las relaciones entre los componentes de las cuentas </a:t>
          </a:r>
          <a:r>
            <a:rPr lang="es-PY" sz="2000" b="1" i="1" noProof="0" dirty="0" smtClean="0"/>
            <a:t>ACTIVAS</a:t>
          </a:r>
          <a:r>
            <a:rPr lang="es-PY" sz="2000" noProof="0" dirty="0" smtClean="0"/>
            <a:t> y </a:t>
          </a:r>
          <a:r>
            <a:rPr lang="es-PY" sz="2000" b="1" i="1" noProof="0" dirty="0" smtClean="0"/>
            <a:t>PASIVAS</a:t>
          </a:r>
          <a:r>
            <a:rPr lang="es-PY" sz="2000" noProof="0" dirty="0" smtClean="0"/>
            <a:t> del inventario.</a:t>
          </a:r>
        </a:p>
      </dgm:t>
    </dgm:pt>
    <dgm:pt modelId="{D7E4078D-93EB-427C-897D-FBF58FB30D35}" type="parTrans" cxnId="{EFB57CC7-B68C-4F6B-AD09-858FFEBD81FA}">
      <dgm:prSet/>
      <dgm:spPr/>
      <dgm:t>
        <a:bodyPr rtlCol="0"/>
        <a:lstStyle/>
        <a:p>
          <a:pPr rtl="0"/>
          <a:endParaRPr lang="es-ES" noProof="0" dirty="0"/>
        </a:p>
      </dgm:t>
    </dgm:pt>
    <dgm:pt modelId="{5B720CB1-982E-452E-AC13-893FC213A62B}" type="pres">
      <dgm:prSet presAssocID="{6F088E63-D463-4A62-BD6B-2427648B36DE}" presName="Name0" presStyleCnt="0">
        <dgm:presLayoutVars>
          <dgm:animLvl val="lvl"/>
          <dgm:resizeHandles val="exact"/>
        </dgm:presLayoutVars>
      </dgm:prSet>
      <dgm:spPr/>
      <dgm:t>
        <a:bodyPr/>
        <a:lstStyle/>
        <a:p>
          <a:endParaRPr lang="es-PY"/>
        </a:p>
      </dgm:t>
    </dgm:pt>
    <dgm:pt modelId="{F113B027-FC5F-43E9-8DEF-A37F8B9C828D}" type="pres">
      <dgm:prSet presAssocID="{C5570223-97DD-4A0E-B734-4260A4BA8741}" presName="compositeNode" presStyleCnt="0">
        <dgm:presLayoutVars>
          <dgm:bulletEnabled val="1"/>
        </dgm:presLayoutVars>
      </dgm:prSet>
      <dgm:spPr/>
    </dgm:pt>
    <dgm:pt modelId="{14852560-9294-411E-A8EA-76E9787C7EDD}" type="pres">
      <dgm:prSet presAssocID="{C5570223-97DD-4A0E-B734-4260A4BA8741}" presName="bgRect" presStyleLbl="alignNode1" presStyleIdx="0" presStyleCnt="3" custScaleY="178020" custLinFactNeighborX="1690" custLinFactNeighborY="-30638"/>
      <dgm:spPr/>
      <dgm:t>
        <a:bodyPr/>
        <a:lstStyle/>
        <a:p>
          <a:endParaRPr lang="es-PY"/>
        </a:p>
      </dgm:t>
    </dgm:pt>
    <dgm:pt modelId="{4115FB15-D11B-4937-98FB-E1DFA3C867ED}" type="pres">
      <dgm:prSet presAssocID="{70D174E8-565D-4522-87EE-AE68B4F0BD0B}" presName="sibTransNodeRect" presStyleLbl="alignNode1" presStyleIdx="0" presStyleCnt="3" custScaleY="445051" custLinFactNeighborX="2088" custLinFactNeighborY="-880">
        <dgm:presLayoutVars>
          <dgm:chMax val="0"/>
          <dgm:bulletEnabled val="1"/>
        </dgm:presLayoutVars>
      </dgm:prSet>
      <dgm:spPr/>
      <dgm:t>
        <a:bodyPr/>
        <a:lstStyle/>
        <a:p>
          <a:endParaRPr lang="es-PY"/>
        </a:p>
      </dgm:t>
    </dgm:pt>
    <dgm:pt modelId="{E9E2315E-8B53-48E2-B8AB-3657D19AF059}" type="pres">
      <dgm:prSet presAssocID="{C5570223-97DD-4A0E-B734-4260A4BA8741}" presName="nodeRect" presStyleLbl="alignNode1" presStyleIdx="0" presStyleCnt="3">
        <dgm:presLayoutVars>
          <dgm:bulletEnabled val="1"/>
        </dgm:presLayoutVars>
      </dgm:prSet>
      <dgm:spPr/>
      <dgm:t>
        <a:bodyPr/>
        <a:lstStyle/>
        <a:p>
          <a:endParaRPr lang="es-PY"/>
        </a:p>
      </dgm:t>
    </dgm:pt>
    <dgm:pt modelId="{1CE5DFDD-AC09-42F6-82F7-C1A4F0448DC6}" type="pres">
      <dgm:prSet presAssocID="{70D174E8-565D-4522-87EE-AE68B4F0BD0B}" presName="sibTrans" presStyleCnt="0"/>
      <dgm:spPr/>
    </dgm:pt>
    <dgm:pt modelId="{05E94FD9-2908-46C7-82E1-9E95AD54AB49}" type="pres">
      <dgm:prSet presAssocID="{A2BF278C-D55E-4279-8688-5C458B40FD2A}" presName="compositeNode" presStyleCnt="0">
        <dgm:presLayoutVars>
          <dgm:bulletEnabled val="1"/>
        </dgm:presLayoutVars>
      </dgm:prSet>
      <dgm:spPr/>
    </dgm:pt>
    <dgm:pt modelId="{26DB1354-637C-4E09-9B9C-5B28D70EF621}" type="pres">
      <dgm:prSet presAssocID="{A2BF278C-D55E-4279-8688-5C458B40FD2A}" presName="bgRect" presStyleLbl="alignNode1" presStyleIdx="1" presStyleCnt="3" custScaleY="178020" custLinFactNeighborX="1268" custLinFactNeighborY="-30286"/>
      <dgm:spPr/>
      <dgm:t>
        <a:bodyPr/>
        <a:lstStyle/>
        <a:p>
          <a:endParaRPr lang="es-PY"/>
        </a:p>
      </dgm:t>
    </dgm:pt>
    <dgm:pt modelId="{C909839B-B5B3-4727-9B00-1D6467BF744D}" type="pres">
      <dgm:prSet presAssocID="{60A94522-AD41-44E1-8F03-53506B69B410}" presName="sibTransNodeRect" presStyleLbl="alignNode1" presStyleIdx="1" presStyleCnt="3" custScaleY="445051" custLinFactNeighborX="845" custLinFactNeighborY="-881">
        <dgm:presLayoutVars>
          <dgm:chMax val="0"/>
          <dgm:bulletEnabled val="1"/>
        </dgm:presLayoutVars>
      </dgm:prSet>
      <dgm:spPr/>
      <dgm:t>
        <a:bodyPr/>
        <a:lstStyle/>
        <a:p>
          <a:endParaRPr lang="es-PY"/>
        </a:p>
      </dgm:t>
    </dgm:pt>
    <dgm:pt modelId="{F8694EB7-8038-4B65-B2EB-CEFF80F8AA9E}" type="pres">
      <dgm:prSet presAssocID="{A2BF278C-D55E-4279-8688-5C458B40FD2A}" presName="nodeRect" presStyleLbl="alignNode1" presStyleIdx="1" presStyleCnt="3">
        <dgm:presLayoutVars>
          <dgm:bulletEnabled val="1"/>
        </dgm:presLayoutVars>
      </dgm:prSet>
      <dgm:spPr/>
      <dgm:t>
        <a:bodyPr/>
        <a:lstStyle/>
        <a:p>
          <a:endParaRPr lang="es-PY"/>
        </a:p>
      </dgm:t>
    </dgm:pt>
    <dgm:pt modelId="{6D2F7D93-732E-4E67-BD82-C3F6005BE84C}" type="pres">
      <dgm:prSet presAssocID="{60A94522-AD41-44E1-8F03-53506B69B410}" presName="sibTrans" presStyleCnt="0"/>
      <dgm:spPr/>
    </dgm:pt>
    <dgm:pt modelId="{E95CD539-4D64-48B9-8536-39D63736337A}" type="pres">
      <dgm:prSet presAssocID="{D851DA90-81BC-4740-8E03-07F451BC5A78}" presName="compositeNode" presStyleCnt="0">
        <dgm:presLayoutVars>
          <dgm:bulletEnabled val="1"/>
        </dgm:presLayoutVars>
      </dgm:prSet>
      <dgm:spPr/>
    </dgm:pt>
    <dgm:pt modelId="{494C585E-5794-4E0D-9974-0538E48E1A6F}" type="pres">
      <dgm:prSet presAssocID="{D851DA90-81BC-4740-8E03-07F451BC5A78}" presName="bgRect" presStyleLbl="alignNode1" presStyleIdx="2" presStyleCnt="3" custScaleY="178020" custLinFactNeighborX="-1268" custLinFactNeighborY="-29933"/>
      <dgm:spPr/>
      <dgm:t>
        <a:bodyPr/>
        <a:lstStyle/>
        <a:p>
          <a:endParaRPr lang="es-PY"/>
        </a:p>
      </dgm:t>
    </dgm:pt>
    <dgm:pt modelId="{BAC68D42-CCA2-41BE-8259-6C10EEEE2B09}" type="pres">
      <dgm:prSet presAssocID="{70ED6DE1-1820-4B6A-8B95-9D146564E344}" presName="sibTransNodeRect" presStyleLbl="alignNode1" presStyleIdx="2" presStyleCnt="3" custScaleY="445051">
        <dgm:presLayoutVars>
          <dgm:chMax val="0"/>
          <dgm:bulletEnabled val="1"/>
        </dgm:presLayoutVars>
      </dgm:prSet>
      <dgm:spPr/>
      <dgm:t>
        <a:bodyPr/>
        <a:lstStyle/>
        <a:p>
          <a:endParaRPr lang="es-PY"/>
        </a:p>
      </dgm:t>
    </dgm:pt>
    <dgm:pt modelId="{89666C4A-BCAC-4F3B-AC95-42217247097F}" type="pres">
      <dgm:prSet presAssocID="{D851DA90-81BC-4740-8E03-07F451BC5A78}" presName="nodeRect" presStyleLbl="alignNode1" presStyleIdx="2" presStyleCnt="3">
        <dgm:presLayoutVars>
          <dgm:bulletEnabled val="1"/>
        </dgm:presLayoutVars>
      </dgm:prSet>
      <dgm:spPr/>
      <dgm:t>
        <a:bodyPr/>
        <a:lstStyle/>
        <a:p>
          <a:endParaRPr lang="es-PY"/>
        </a:p>
      </dgm:t>
    </dgm:pt>
  </dgm:ptLst>
  <dgm:cxnLst>
    <dgm:cxn modelId="{A1045341-2FC0-4732-BD81-679C34F81DB7}" type="presOf" srcId="{A2BF278C-D55E-4279-8688-5C458B40FD2A}" destId="{F8694EB7-8038-4B65-B2EB-CEFF80F8AA9E}" srcOrd="1" destOrd="0" presId="urn:microsoft.com/office/officeart/2016/7/layout/LinearBlockProcessNumbered"/>
    <dgm:cxn modelId="{F6875ECD-CCD4-4927-BBB1-656F1A2DDD8A}" type="presOf" srcId="{A2BF278C-D55E-4279-8688-5C458B40FD2A}" destId="{26DB1354-637C-4E09-9B9C-5B28D70EF621}" srcOrd="0" destOrd="0" presId="urn:microsoft.com/office/officeart/2016/7/layout/LinearBlockProcessNumbered"/>
    <dgm:cxn modelId="{EFB57CC7-B68C-4F6B-AD09-858FFEBD81FA}" srcId="{6F088E63-D463-4A62-BD6B-2427648B36DE}" destId="{D851DA90-81BC-4740-8E03-07F451BC5A78}" srcOrd="2" destOrd="0" parTransId="{D7E4078D-93EB-427C-897D-FBF58FB30D35}" sibTransId="{70ED6DE1-1820-4B6A-8B95-9D146564E344}"/>
    <dgm:cxn modelId="{BB5070FD-B2D2-4077-8913-8897B0AF808B}" type="presOf" srcId="{D851DA90-81BC-4740-8E03-07F451BC5A78}" destId="{494C585E-5794-4E0D-9974-0538E48E1A6F}" srcOrd="0" destOrd="0" presId="urn:microsoft.com/office/officeart/2016/7/layout/LinearBlockProcessNumbered"/>
    <dgm:cxn modelId="{674AE364-E3A9-4475-8A27-877AAB5816A0}" type="presOf" srcId="{D851DA90-81BC-4740-8E03-07F451BC5A78}" destId="{89666C4A-BCAC-4F3B-AC95-42217247097F}" srcOrd="1" destOrd="0" presId="urn:microsoft.com/office/officeart/2016/7/layout/LinearBlockProcessNumbered"/>
    <dgm:cxn modelId="{DB0B1385-EDEB-4048-AAAE-481A9BE7ACE7}" type="presOf" srcId="{6F088E63-D463-4A62-BD6B-2427648B36DE}" destId="{5B720CB1-982E-452E-AC13-893FC213A62B}" srcOrd="0" destOrd="0" presId="urn:microsoft.com/office/officeart/2016/7/layout/LinearBlockProcessNumbered"/>
    <dgm:cxn modelId="{CF79ADA5-9637-4897-B373-D8CA137174DE}" type="presOf" srcId="{C5570223-97DD-4A0E-B734-4260A4BA8741}" destId="{14852560-9294-411E-A8EA-76E9787C7EDD}" srcOrd="0" destOrd="0" presId="urn:microsoft.com/office/officeart/2016/7/layout/LinearBlockProcessNumbered"/>
    <dgm:cxn modelId="{B1283185-F22C-46C7-9B0F-11B773BD68D7}" type="presOf" srcId="{60A94522-AD41-44E1-8F03-53506B69B410}" destId="{C909839B-B5B3-4727-9B00-1D6467BF744D}" srcOrd="0" destOrd="0" presId="urn:microsoft.com/office/officeart/2016/7/layout/LinearBlockProcessNumbered"/>
    <dgm:cxn modelId="{62E518C9-AEDE-4C2D-B0FC-BB18C471858E}" srcId="{6F088E63-D463-4A62-BD6B-2427648B36DE}" destId="{C5570223-97DD-4A0E-B734-4260A4BA8741}" srcOrd="0" destOrd="0" parTransId="{A65A4AAC-2275-4EDE-B5B3-450EBF4C8D49}" sibTransId="{70D174E8-565D-4522-87EE-AE68B4F0BD0B}"/>
    <dgm:cxn modelId="{63AEACA9-3F4D-4060-8141-EE0EDB39A59D}" type="presOf" srcId="{C5570223-97DD-4A0E-B734-4260A4BA8741}" destId="{E9E2315E-8B53-48E2-B8AB-3657D19AF059}" srcOrd="1" destOrd="0" presId="urn:microsoft.com/office/officeart/2016/7/layout/LinearBlockProcessNumbered"/>
    <dgm:cxn modelId="{79B998DF-F0FD-4593-B87E-99E2D0AC2637}" type="presOf" srcId="{70D174E8-565D-4522-87EE-AE68B4F0BD0B}" destId="{4115FB15-D11B-4937-98FB-E1DFA3C867ED}" srcOrd="0" destOrd="0" presId="urn:microsoft.com/office/officeart/2016/7/layout/LinearBlockProcessNumbered"/>
    <dgm:cxn modelId="{577AB939-7DD9-4F33-BCC2-DAD70E663ABD}" type="presOf" srcId="{70ED6DE1-1820-4B6A-8B95-9D146564E344}" destId="{BAC68D42-CCA2-41BE-8259-6C10EEEE2B09}" srcOrd="0" destOrd="0" presId="urn:microsoft.com/office/officeart/2016/7/layout/LinearBlockProcessNumbered"/>
    <dgm:cxn modelId="{0014B138-45FB-4DB6-B21D-94187F51E868}" srcId="{6F088E63-D463-4A62-BD6B-2427648B36DE}" destId="{A2BF278C-D55E-4279-8688-5C458B40FD2A}" srcOrd="1" destOrd="0" parTransId="{2FC36560-8BD2-4BD2-9DC8-2A6432EF3AFB}" sibTransId="{60A94522-AD41-44E1-8F03-53506B69B410}"/>
    <dgm:cxn modelId="{1699FA7B-8A7E-4748-9A30-555EB7AE5043}" type="presParOf" srcId="{5B720CB1-982E-452E-AC13-893FC213A62B}" destId="{F113B027-FC5F-43E9-8DEF-A37F8B9C828D}" srcOrd="0" destOrd="0" presId="urn:microsoft.com/office/officeart/2016/7/layout/LinearBlockProcessNumbered"/>
    <dgm:cxn modelId="{1DB5F24A-94FF-427E-B363-7558A8982E69}" type="presParOf" srcId="{F113B027-FC5F-43E9-8DEF-A37F8B9C828D}" destId="{14852560-9294-411E-A8EA-76E9787C7EDD}" srcOrd="0" destOrd="0" presId="urn:microsoft.com/office/officeart/2016/7/layout/LinearBlockProcessNumbered"/>
    <dgm:cxn modelId="{19668D79-A8A6-4B5C-89D8-2D3CFB471493}" type="presParOf" srcId="{F113B027-FC5F-43E9-8DEF-A37F8B9C828D}" destId="{4115FB15-D11B-4937-98FB-E1DFA3C867ED}" srcOrd="1" destOrd="0" presId="urn:microsoft.com/office/officeart/2016/7/layout/LinearBlockProcessNumbered"/>
    <dgm:cxn modelId="{D5836365-BE9B-4B7C-810A-956BA22DC963}" type="presParOf" srcId="{F113B027-FC5F-43E9-8DEF-A37F8B9C828D}" destId="{E9E2315E-8B53-48E2-B8AB-3657D19AF059}" srcOrd="2" destOrd="0" presId="urn:microsoft.com/office/officeart/2016/7/layout/LinearBlockProcessNumbered"/>
    <dgm:cxn modelId="{8CF72001-FADB-42EC-99BE-4341A5AA9C89}" type="presParOf" srcId="{5B720CB1-982E-452E-AC13-893FC213A62B}" destId="{1CE5DFDD-AC09-42F6-82F7-C1A4F0448DC6}" srcOrd="1" destOrd="0" presId="urn:microsoft.com/office/officeart/2016/7/layout/LinearBlockProcessNumbered"/>
    <dgm:cxn modelId="{53DA14D5-9B9A-4914-9A64-611C95FEA382}" type="presParOf" srcId="{5B720CB1-982E-452E-AC13-893FC213A62B}" destId="{05E94FD9-2908-46C7-82E1-9E95AD54AB49}" srcOrd="2" destOrd="0" presId="urn:microsoft.com/office/officeart/2016/7/layout/LinearBlockProcessNumbered"/>
    <dgm:cxn modelId="{A3630542-F8DC-40F4-8EDA-4E6D2405D81A}" type="presParOf" srcId="{05E94FD9-2908-46C7-82E1-9E95AD54AB49}" destId="{26DB1354-637C-4E09-9B9C-5B28D70EF621}" srcOrd="0" destOrd="0" presId="urn:microsoft.com/office/officeart/2016/7/layout/LinearBlockProcessNumbered"/>
    <dgm:cxn modelId="{C95EA019-3491-4D28-915D-3A4FFB7A3018}" type="presParOf" srcId="{05E94FD9-2908-46C7-82E1-9E95AD54AB49}" destId="{C909839B-B5B3-4727-9B00-1D6467BF744D}" srcOrd="1" destOrd="0" presId="urn:microsoft.com/office/officeart/2016/7/layout/LinearBlockProcessNumbered"/>
    <dgm:cxn modelId="{9EB17673-A89A-419C-8B07-DAF066F93202}" type="presParOf" srcId="{05E94FD9-2908-46C7-82E1-9E95AD54AB49}" destId="{F8694EB7-8038-4B65-B2EB-CEFF80F8AA9E}" srcOrd="2" destOrd="0" presId="urn:microsoft.com/office/officeart/2016/7/layout/LinearBlockProcessNumbered"/>
    <dgm:cxn modelId="{2FEB1E54-0254-4C6C-8BDE-3395B3F27A0B}" type="presParOf" srcId="{5B720CB1-982E-452E-AC13-893FC213A62B}" destId="{6D2F7D93-732E-4E67-BD82-C3F6005BE84C}" srcOrd="3" destOrd="0" presId="urn:microsoft.com/office/officeart/2016/7/layout/LinearBlockProcessNumbered"/>
    <dgm:cxn modelId="{7B465321-7BBD-46BF-9526-830DEF210F2F}" type="presParOf" srcId="{5B720CB1-982E-452E-AC13-893FC213A62B}" destId="{E95CD539-4D64-48B9-8536-39D63736337A}" srcOrd="4" destOrd="0" presId="urn:microsoft.com/office/officeart/2016/7/layout/LinearBlockProcessNumbered"/>
    <dgm:cxn modelId="{F986DF42-51BB-4F58-A085-9CC3589F2E05}" type="presParOf" srcId="{E95CD539-4D64-48B9-8536-39D63736337A}" destId="{494C585E-5794-4E0D-9974-0538E48E1A6F}" srcOrd="0" destOrd="0" presId="urn:microsoft.com/office/officeart/2016/7/layout/LinearBlockProcessNumbered"/>
    <dgm:cxn modelId="{070D77C9-754A-4820-89E1-10BF466EF88C}" type="presParOf" srcId="{E95CD539-4D64-48B9-8536-39D63736337A}" destId="{BAC68D42-CCA2-41BE-8259-6C10EEEE2B09}" srcOrd="1" destOrd="0" presId="urn:microsoft.com/office/officeart/2016/7/layout/LinearBlockProcessNumbered"/>
    <dgm:cxn modelId="{FA23EC2D-44CF-4331-BD91-FEC2C929DE77}" type="presParOf" srcId="{E95CD539-4D64-48B9-8536-39D63736337A}" destId="{89666C4A-BCAC-4F3B-AC95-42217247097F}"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088E63-D463-4A62-BD6B-2427648B36DE}"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rtlCol="0"/>
        <a:lstStyle/>
        <a:p>
          <a:pPr rtl="0"/>
          <a:endParaRPr lang="en-US"/>
        </a:p>
      </dgm:t>
    </dgm:pt>
    <dgm:pt modelId="{A2BF278C-D55E-4279-8688-5C458B40FD2A}">
      <dgm:prSet/>
      <dgm:spPr>
        <a:solidFill>
          <a:schemeClr val="bg1">
            <a:lumMod val="95000"/>
          </a:schemeClr>
        </a:solidFill>
        <a:ln w="25400">
          <a:solidFill>
            <a:schemeClr val="accent2"/>
          </a:solidFill>
        </a:ln>
      </dgm:spPr>
      <dgm:t>
        <a:bodyPr rtlCol="0"/>
        <a:lstStyle/>
        <a:p>
          <a:pPr rtl="0"/>
          <a:endParaRPr lang="es-ES" noProof="0" dirty="0">
            <a:solidFill>
              <a:schemeClr val="tx1"/>
            </a:solidFill>
          </a:endParaRPr>
        </a:p>
      </dgm:t>
    </dgm:pt>
    <dgm:pt modelId="{2FC36560-8BD2-4BD2-9DC8-2A6432EF3AFB}" type="parTrans" cxnId="{0014B138-45FB-4DB6-B21D-94187F51E868}">
      <dgm:prSet/>
      <dgm:spPr/>
      <dgm:t>
        <a:bodyPr rtlCol="0"/>
        <a:lstStyle/>
        <a:p>
          <a:pPr rtl="0"/>
          <a:endParaRPr lang="es-ES" noProof="0" dirty="0"/>
        </a:p>
      </dgm:t>
    </dgm:pt>
    <dgm:pt modelId="{60A94522-AD41-44E1-8F03-53506B69B410}" type="sibTrans" cxnId="{0014B138-45FB-4DB6-B21D-94187F51E868}">
      <dgm:prSet phldrT="02" phldr="0" custT="1">
        <dgm:style>
          <a:lnRef idx="0">
            <a:scrgbClr r="0" g="0" b="0"/>
          </a:lnRef>
          <a:fillRef idx="0">
            <a:scrgbClr r="0" g="0" b="0"/>
          </a:fillRef>
          <a:effectRef idx="0">
            <a:scrgbClr r="0" g="0" b="0"/>
          </a:effectRef>
          <a:fontRef idx="minor">
            <a:schemeClr val="dk1"/>
          </a:fontRef>
        </dgm:style>
      </dgm:prSet>
      <dgm:spPr>
        <a:noFill/>
        <a:ln>
          <a:noFill/>
        </a:ln>
      </dgm:spPr>
      <dgm:t>
        <a:bodyPr rtlCol="0"/>
        <a:lstStyle/>
        <a:p>
          <a:pPr algn="ctr"/>
          <a:r>
            <a:rPr lang="es-PY" sz="2000" b="1" noProof="0" dirty="0" smtClean="0"/>
            <a:t>SOLVENCIA: </a:t>
          </a:r>
        </a:p>
        <a:p>
          <a:pPr algn="ctr"/>
          <a:r>
            <a:rPr lang="es-PY" sz="2000" b="0" noProof="0" dirty="0" smtClean="0"/>
            <a:t>(estabilidad) capacidad de la empresa para pagar sus deudas.</a:t>
          </a:r>
        </a:p>
      </dgm:t>
    </dgm:pt>
    <dgm:pt modelId="{C5570223-97DD-4A0E-B734-4260A4BA8741}">
      <dgm:prSet/>
      <dgm:spPr>
        <a:solidFill>
          <a:schemeClr val="bg1">
            <a:lumMod val="95000"/>
          </a:schemeClr>
        </a:solidFill>
        <a:ln w="25400">
          <a:solidFill>
            <a:schemeClr val="accent1"/>
          </a:solidFill>
        </a:ln>
      </dgm:spPr>
      <dgm:t>
        <a:bodyPr rtlCol="0"/>
        <a:lstStyle/>
        <a:p>
          <a:pPr rtl="0"/>
          <a:endParaRPr lang="es-ES" noProof="0" dirty="0">
            <a:solidFill>
              <a:schemeClr val="tx1"/>
            </a:solidFill>
          </a:endParaRPr>
        </a:p>
      </dgm:t>
    </dgm:pt>
    <dgm:pt modelId="{70D174E8-565D-4522-87EE-AE68B4F0BD0B}" type="sibTrans" cxnId="{62E518C9-AEDE-4C2D-B0FC-BB18C471858E}">
      <dgm:prSet phldrT="01" phldr="0" custT="1">
        <dgm:style>
          <a:lnRef idx="2">
            <a:schemeClr val="accent1"/>
          </a:lnRef>
          <a:fillRef idx="1">
            <a:schemeClr val="lt1"/>
          </a:fillRef>
          <a:effectRef idx="0">
            <a:schemeClr val="accent1"/>
          </a:effectRef>
          <a:fontRef idx="minor">
            <a:schemeClr val="dk1"/>
          </a:fontRef>
        </dgm:style>
      </dgm:prSet>
      <dgm:spPr/>
      <dgm:t>
        <a:bodyPr rtlCol="0"/>
        <a:lstStyle/>
        <a:p>
          <a:pPr algn="ctr"/>
          <a:r>
            <a:rPr lang="es-PY" sz="2000" b="1" noProof="0" smtClean="0"/>
            <a:t>LIQUIDEZ</a:t>
          </a:r>
          <a:r>
            <a:rPr lang="es-PY" sz="2000" b="1" noProof="0" dirty="0" smtClean="0"/>
            <a:t>: </a:t>
          </a:r>
        </a:p>
        <a:p>
          <a:pPr algn="ctr"/>
          <a:r>
            <a:rPr lang="es-PY" sz="2000" b="0" noProof="0" dirty="0" smtClean="0"/>
            <a:t>capacidad de la empresa para hacer frente a sus obligaciones a corto plazo; es la facilidad de acceder a dinero efectivo.</a:t>
          </a:r>
        </a:p>
      </dgm:t>
    </dgm:pt>
    <dgm:pt modelId="{A65A4AAC-2275-4EDE-B5B3-450EBF4C8D49}" type="parTrans" cxnId="{62E518C9-AEDE-4C2D-B0FC-BB18C471858E}">
      <dgm:prSet/>
      <dgm:spPr/>
      <dgm:t>
        <a:bodyPr rtlCol="0"/>
        <a:lstStyle/>
        <a:p>
          <a:pPr rtl="0"/>
          <a:endParaRPr lang="es-ES" noProof="0" dirty="0"/>
        </a:p>
      </dgm:t>
    </dgm:pt>
    <dgm:pt modelId="{D851DA90-81BC-4740-8E03-07F451BC5A78}">
      <dgm:prSet/>
      <dgm:spPr>
        <a:solidFill>
          <a:schemeClr val="bg1">
            <a:lumMod val="95000"/>
          </a:schemeClr>
        </a:solidFill>
        <a:ln w="25400">
          <a:solidFill>
            <a:schemeClr val="accent6"/>
          </a:solidFill>
        </a:ln>
      </dgm:spPr>
      <dgm:t>
        <a:bodyPr rtlCol="0"/>
        <a:lstStyle/>
        <a:p>
          <a:pPr rtl="0"/>
          <a:endParaRPr lang="es-ES" noProof="0" dirty="0">
            <a:solidFill>
              <a:schemeClr val="tx1"/>
            </a:solidFill>
          </a:endParaRPr>
        </a:p>
      </dgm:t>
    </dgm:pt>
    <dgm:pt modelId="{70ED6DE1-1820-4B6A-8B95-9D146564E344}" type="sibTrans" cxnId="{EFB57CC7-B68C-4F6B-AD09-858FFEBD81FA}">
      <dgm:prSet phldrT="03" phldr="0" custT="1">
        <dgm:style>
          <a:lnRef idx="0">
            <a:scrgbClr r="0" g="0" b="0"/>
          </a:lnRef>
          <a:fillRef idx="0">
            <a:scrgbClr r="0" g="0" b="0"/>
          </a:fillRef>
          <a:effectRef idx="0">
            <a:scrgbClr r="0" g="0" b="0"/>
          </a:effectRef>
          <a:fontRef idx="minor">
            <a:schemeClr val="dk1"/>
          </a:fontRef>
        </dgm:style>
      </dgm:prSet>
      <dgm:spPr>
        <a:noFill/>
        <a:ln>
          <a:noFill/>
        </a:ln>
      </dgm:spPr>
      <dgm:t>
        <a:bodyPr rtlCol="0"/>
        <a:lstStyle/>
        <a:p>
          <a:pPr algn="ctr" rtl="0"/>
          <a:r>
            <a:rPr lang="es-PY" sz="2000" b="1" noProof="0" dirty="0" smtClean="0"/>
            <a:t>EXIGIBILIDAD:</a:t>
          </a:r>
          <a:endParaRPr lang="es-ES" sz="2000" noProof="0" dirty="0" smtClean="0"/>
        </a:p>
        <a:p>
          <a:pPr rtl="0"/>
          <a:r>
            <a:rPr lang="es-PY" sz="2000" noProof="0" dirty="0" smtClean="0"/>
            <a:t>calidad de exigible; denota la perentoriedad para ser exigido un derecho (y atender una obligación).</a:t>
          </a:r>
        </a:p>
      </dgm:t>
    </dgm:pt>
    <dgm:pt modelId="{D7E4078D-93EB-427C-897D-FBF58FB30D35}" type="parTrans" cxnId="{EFB57CC7-B68C-4F6B-AD09-858FFEBD81FA}">
      <dgm:prSet/>
      <dgm:spPr/>
      <dgm:t>
        <a:bodyPr rtlCol="0"/>
        <a:lstStyle/>
        <a:p>
          <a:pPr rtl="0"/>
          <a:endParaRPr lang="es-ES" noProof="0" dirty="0"/>
        </a:p>
      </dgm:t>
    </dgm:pt>
    <dgm:pt modelId="{5B720CB1-982E-452E-AC13-893FC213A62B}" type="pres">
      <dgm:prSet presAssocID="{6F088E63-D463-4A62-BD6B-2427648B36DE}" presName="Name0" presStyleCnt="0">
        <dgm:presLayoutVars>
          <dgm:animLvl val="lvl"/>
          <dgm:resizeHandles val="exact"/>
        </dgm:presLayoutVars>
      </dgm:prSet>
      <dgm:spPr/>
      <dgm:t>
        <a:bodyPr/>
        <a:lstStyle/>
        <a:p>
          <a:endParaRPr lang="es-PY"/>
        </a:p>
      </dgm:t>
    </dgm:pt>
    <dgm:pt modelId="{F113B027-FC5F-43E9-8DEF-A37F8B9C828D}" type="pres">
      <dgm:prSet presAssocID="{C5570223-97DD-4A0E-B734-4260A4BA8741}" presName="compositeNode" presStyleCnt="0">
        <dgm:presLayoutVars>
          <dgm:bulletEnabled val="1"/>
        </dgm:presLayoutVars>
      </dgm:prSet>
      <dgm:spPr/>
    </dgm:pt>
    <dgm:pt modelId="{14852560-9294-411E-A8EA-76E9787C7EDD}" type="pres">
      <dgm:prSet presAssocID="{C5570223-97DD-4A0E-B734-4260A4BA8741}" presName="bgRect" presStyleLbl="alignNode1" presStyleIdx="0" presStyleCnt="3" custScaleY="178020" custLinFactNeighborX="1690" custLinFactNeighborY="-30638"/>
      <dgm:spPr/>
      <dgm:t>
        <a:bodyPr/>
        <a:lstStyle/>
        <a:p>
          <a:endParaRPr lang="es-PY"/>
        </a:p>
      </dgm:t>
    </dgm:pt>
    <dgm:pt modelId="{4115FB15-D11B-4937-98FB-E1DFA3C867ED}" type="pres">
      <dgm:prSet presAssocID="{70D174E8-565D-4522-87EE-AE68B4F0BD0B}" presName="sibTransNodeRect" presStyleLbl="alignNode1" presStyleIdx="0" presStyleCnt="3" custScaleY="445051" custLinFactNeighborX="2088" custLinFactNeighborY="-880">
        <dgm:presLayoutVars>
          <dgm:chMax val="0"/>
          <dgm:bulletEnabled val="1"/>
        </dgm:presLayoutVars>
      </dgm:prSet>
      <dgm:spPr/>
      <dgm:t>
        <a:bodyPr/>
        <a:lstStyle/>
        <a:p>
          <a:endParaRPr lang="es-PY"/>
        </a:p>
      </dgm:t>
    </dgm:pt>
    <dgm:pt modelId="{E9E2315E-8B53-48E2-B8AB-3657D19AF059}" type="pres">
      <dgm:prSet presAssocID="{C5570223-97DD-4A0E-B734-4260A4BA8741}" presName="nodeRect" presStyleLbl="alignNode1" presStyleIdx="0" presStyleCnt="3">
        <dgm:presLayoutVars>
          <dgm:bulletEnabled val="1"/>
        </dgm:presLayoutVars>
      </dgm:prSet>
      <dgm:spPr/>
      <dgm:t>
        <a:bodyPr/>
        <a:lstStyle/>
        <a:p>
          <a:endParaRPr lang="es-PY"/>
        </a:p>
      </dgm:t>
    </dgm:pt>
    <dgm:pt modelId="{1CE5DFDD-AC09-42F6-82F7-C1A4F0448DC6}" type="pres">
      <dgm:prSet presAssocID="{70D174E8-565D-4522-87EE-AE68B4F0BD0B}" presName="sibTrans" presStyleCnt="0"/>
      <dgm:spPr/>
    </dgm:pt>
    <dgm:pt modelId="{05E94FD9-2908-46C7-82E1-9E95AD54AB49}" type="pres">
      <dgm:prSet presAssocID="{A2BF278C-D55E-4279-8688-5C458B40FD2A}" presName="compositeNode" presStyleCnt="0">
        <dgm:presLayoutVars>
          <dgm:bulletEnabled val="1"/>
        </dgm:presLayoutVars>
      </dgm:prSet>
      <dgm:spPr/>
    </dgm:pt>
    <dgm:pt modelId="{26DB1354-637C-4E09-9B9C-5B28D70EF621}" type="pres">
      <dgm:prSet presAssocID="{A2BF278C-D55E-4279-8688-5C458B40FD2A}" presName="bgRect" presStyleLbl="alignNode1" presStyleIdx="1" presStyleCnt="3" custScaleY="178020" custLinFactNeighborX="1268" custLinFactNeighborY="-30286"/>
      <dgm:spPr/>
      <dgm:t>
        <a:bodyPr/>
        <a:lstStyle/>
        <a:p>
          <a:endParaRPr lang="es-PY"/>
        </a:p>
      </dgm:t>
    </dgm:pt>
    <dgm:pt modelId="{C909839B-B5B3-4727-9B00-1D6467BF744D}" type="pres">
      <dgm:prSet presAssocID="{60A94522-AD41-44E1-8F03-53506B69B410}" presName="sibTransNodeRect" presStyleLbl="alignNode1" presStyleIdx="1" presStyleCnt="3" custScaleY="445051" custLinFactNeighborX="845" custLinFactNeighborY="-881">
        <dgm:presLayoutVars>
          <dgm:chMax val="0"/>
          <dgm:bulletEnabled val="1"/>
        </dgm:presLayoutVars>
      </dgm:prSet>
      <dgm:spPr/>
      <dgm:t>
        <a:bodyPr/>
        <a:lstStyle/>
        <a:p>
          <a:endParaRPr lang="es-PY"/>
        </a:p>
      </dgm:t>
    </dgm:pt>
    <dgm:pt modelId="{F8694EB7-8038-4B65-B2EB-CEFF80F8AA9E}" type="pres">
      <dgm:prSet presAssocID="{A2BF278C-D55E-4279-8688-5C458B40FD2A}" presName="nodeRect" presStyleLbl="alignNode1" presStyleIdx="1" presStyleCnt="3">
        <dgm:presLayoutVars>
          <dgm:bulletEnabled val="1"/>
        </dgm:presLayoutVars>
      </dgm:prSet>
      <dgm:spPr/>
      <dgm:t>
        <a:bodyPr/>
        <a:lstStyle/>
        <a:p>
          <a:endParaRPr lang="es-PY"/>
        </a:p>
      </dgm:t>
    </dgm:pt>
    <dgm:pt modelId="{6D2F7D93-732E-4E67-BD82-C3F6005BE84C}" type="pres">
      <dgm:prSet presAssocID="{60A94522-AD41-44E1-8F03-53506B69B410}" presName="sibTrans" presStyleCnt="0"/>
      <dgm:spPr/>
    </dgm:pt>
    <dgm:pt modelId="{E95CD539-4D64-48B9-8536-39D63736337A}" type="pres">
      <dgm:prSet presAssocID="{D851DA90-81BC-4740-8E03-07F451BC5A78}" presName="compositeNode" presStyleCnt="0">
        <dgm:presLayoutVars>
          <dgm:bulletEnabled val="1"/>
        </dgm:presLayoutVars>
      </dgm:prSet>
      <dgm:spPr/>
    </dgm:pt>
    <dgm:pt modelId="{494C585E-5794-4E0D-9974-0538E48E1A6F}" type="pres">
      <dgm:prSet presAssocID="{D851DA90-81BC-4740-8E03-07F451BC5A78}" presName="bgRect" presStyleLbl="alignNode1" presStyleIdx="2" presStyleCnt="3" custScaleY="178020" custLinFactNeighborX="-1268" custLinFactNeighborY="-29933"/>
      <dgm:spPr/>
      <dgm:t>
        <a:bodyPr/>
        <a:lstStyle/>
        <a:p>
          <a:endParaRPr lang="es-PY"/>
        </a:p>
      </dgm:t>
    </dgm:pt>
    <dgm:pt modelId="{BAC68D42-CCA2-41BE-8259-6C10EEEE2B09}" type="pres">
      <dgm:prSet presAssocID="{70ED6DE1-1820-4B6A-8B95-9D146564E344}" presName="sibTransNodeRect" presStyleLbl="alignNode1" presStyleIdx="2" presStyleCnt="3" custScaleX="104920" custScaleY="445051">
        <dgm:presLayoutVars>
          <dgm:chMax val="0"/>
          <dgm:bulletEnabled val="1"/>
        </dgm:presLayoutVars>
      </dgm:prSet>
      <dgm:spPr/>
      <dgm:t>
        <a:bodyPr/>
        <a:lstStyle/>
        <a:p>
          <a:endParaRPr lang="es-PY"/>
        </a:p>
      </dgm:t>
    </dgm:pt>
    <dgm:pt modelId="{89666C4A-BCAC-4F3B-AC95-42217247097F}" type="pres">
      <dgm:prSet presAssocID="{D851DA90-81BC-4740-8E03-07F451BC5A78}" presName="nodeRect" presStyleLbl="alignNode1" presStyleIdx="2" presStyleCnt="3">
        <dgm:presLayoutVars>
          <dgm:bulletEnabled val="1"/>
        </dgm:presLayoutVars>
      </dgm:prSet>
      <dgm:spPr/>
      <dgm:t>
        <a:bodyPr/>
        <a:lstStyle/>
        <a:p>
          <a:endParaRPr lang="es-PY"/>
        </a:p>
      </dgm:t>
    </dgm:pt>
  </dgm:ptLst>
  <dgm:cxnLst>
    <dgm:cxn modelId="{0C50B284-4072-471F-B867-71B6ECAE995F}" type="presOf" srcId="{70ED6DE1-1820-4B6A-8B95-9D146564E344}" destId="{BAC68D42-CCA2-41BE-8259-6C10EEEE2B09}" srcOrd="0" destOrd="0" presId="urn:microsoft.com/office/officeart/2016/7/layout/LinearBlockProcessNumbered"/>
    <dgm:cxn modelId="{697A180E-B25D-4369-ABBE-13D054EED46E}" type="presOf" srcId="{D851DA90-81BC-4740-8E03-07F451BC5A78}" destId="{494C585E-5794-4E0D-9974-0538E48E1A6F}" srcOrd="0" destOrd="0" presId="urn:microsoft.com/office/officeart/2016/7/layout/LinearBlockProcessNumbered"/>
    <dgm:cxn modelId="{50C44EE6-981B-4430-A9F6-BE33684736D1}" type="presOf" srcId="{C5570223-97DD-4A0E-B734-4260A4BA8741}" destId="{14852560-9294-411E-A8EA-76E9787C7EDD}" srcOrd="0" destOrd="0" presId="urn:microsoft.com/office/officeart/2016/7/layout/LinearBlockProcessNumbered"/>
    <dgm:cxn modelId="{AA70627D-EEB7-4726-B014-BF3139ACB6A6}" type="presOf" srcId="{6F088E63-D463-4A62-BD6B-2427648B36DE}" destId="{5B720CB1-982E-452E-AC13-893FC213A62B}" srcOrd="0" destOrd="0" presId="urn:microsoft.com/office/officeart/2016/7/layout/LinearBlockProcessNumbered"/>
    <dgm:cxn modelId="{1D1753B8-23FC-48B7-BB96-3DE883823F49}" type="presOf" srcId="{A2BF278C-D55E-4279-8688-5C458B40FD2A}" destId="{26DB1354-637C-4E09-9B9C-5B28D70EF621}" srcOrd="0" destOrd="0" presId="urn:microsoft.com/office/officeart/2016/7/layout/LinearBlockProcessNumbered"/>
    <dgm:cxn modelId="{EFB57CC7-B68C-4F6B-AD09-858FFEBD81FA}" srcId="{6F088E63-D463-4A62-BD6B-2427648B36DE}" destId="{D851DA90-81BC-4740-8E03-07F451BC5A78}" srcOrd="2" destOrd="0" parTransId="{D7E4078D-93EB-427C-897D-FBF58FB30D35}" sibTransId="{70ED6DE1-1820-4B6A-8B95-9D146564E344}"/>
    <dgm:cxn modelId="{2CF5ECCC-8897-48BE-BF6C-B5EA01A5DC79}" type="presOf" srcId="{60A94522-AD41-44E1-8F03-53506B69B410}" destId="{C909839B-B5B3-4727-9B00-1D6467BF744D}" srcOrd="0" destOrd="0" presId="urn:microsoft.com/office/officeart/2016/7/layout/LinearBlockProcessNumbered"/>
    <dgm:cxn modelId="{0BCD8D2E-3A67-4C3A-912F-6B83D3A89CB3}" type="presOf" srcId="{D851DA90-81BC-4740-8E03-07F451BC5A78}" destId="{89666C4A-BCAC-4F3B-AC95-42217247097F}" srcOrd="1" destOrd="0" presId="urn:microsoft.com/office/officeart/2016/7/layout/LinearBlockProcessNumbered"/>
    <dgm:cxn modelId="{62E518C9-AEDE-4C2D-B0FC-BB18C471858E}" srcId="{6F088E63-D463-4A62-BD6B-2427648B36DE}" destId="{C5570223-97DD-4A0E-B734-4260A4BA8741}" srcOrd="0" destOrd="0" parTransId="{A65A4AAC-2275-4EDE-B5B3-450EBF4C8D49}" sibTransId="{70D174E8-565D-4522-87EE-AE68B4F0BD0B}"/>
    <dgm:cxn modelId="{C6E27427-D367-4A8A-8559-69B17348B737}" type="presOf" srcId="{70D174E8-565D-4522-87EE-AE68B4F0BD0B}" destId="{4115FB15-D11B-4937-98FB-E1DFA3C867ED}" srcOrd="0" destOrd="0" presId="urn:microsoft.com/office/officeart/2016/7/layout/LinearBlockProcessNumbered"/>
    <dgm:cxn modelId="{A751560B-EDF0-4E65-AE01-C61468422178}" type="presOf" srcId="{C5570223-97DD-4A0E-B734-4260A4BA8741}" destId="{E9E2315E-8B53-48E2-B8AB-3657D19AF059}" srcOrd="1" destOrd="0" presId="urn:microsoft.com/office/officeart/2016/7/layout/LinearBlockProcessNumbered"/>
    <dgm:cxn modelId="{2585FF8A-3AB0-425C-8A0B-EF2005D6BCB8}" type="presOf" srcId="{A2BF278C-D55E-4279-8688-5C458B40FD2A}" destId="{F8694EB7-8038-4B65-B2EB-CEFF80F8AA9E}" srcOrd="1" destOrd="0" presId="urn:microsoft.com/office/officeart/2016/7/layout/LinearBlockProcessNumbered"/>
    <dgm:cxn modelId="{0014B138-45FB-4DB6-B21D-94187F51E868}" srcId="{6F088E63-D463-4A62-BD6B-2427648B36DE}" destId="{A2BF278C-D55E-4279-8688-5C458B40FD2A}" srcOrd="1" destOrd="0" parTransId="{2FC36560-8BD2-4BD2-9DC8-2A6432EF3AFB}" sibTransId="{60A94522-AD41-44E1-8F03-53506B69B410}"/>
    <dgm:cxn modelId="{15B14FA0-570E-4193-AA1D-557A9FA34911}" type="presParOf" srcId="{5B720CB1-982E-452E-AC13-893FC213A62B}" destId="{F113B027-FC5F-43E9-8DEF-A37F8B9C828D}" srcOrd="0" destOrd="0" presId="urn:microsoft.com/office/officeart/2016/7/layout/LinearBlockProcessNumbered"/>
    <dgm:cxn modelId="{B0C1D931-8DD1-4909-BA00-F0E3A7415DF4}" type="presParOf" srcId="{F113B027-FC5F-43E9-8DEF-A37F8B9C828D}" destId="{14852560-9294-411E-A8EA-76E9787C7EDD}" srcOrd="0" destOrd="0" presId="urn:microsoft.com/office/officeart/2016/7/layout/LinearBlockProcessNumbered"/>
    <dgm:cxn modelId="{FFD73076-699F-43B6-A211-DB8367AC58BE}" type="presParOf" srcId="{F113B027-FC5F-43E9-8DEF-A37F8B9C828D}" destId="{4115FB15-D11B-4937-98FB-E1DFA3C867ED}" srcOrd="1" destOrd="0" presId="urn:microsoft.com/office/officeart/2016/7/layout/LinearBlockProcessNumbered"/>
    <dgm:cxn modelId="{C30AC6F6-A8A5-4CA4-A517-3C6D0216ABEC}" type="presParOf" srcId="{F113B027-FC5F-43E9-8DEF-A37F8B9C828D}" destId="{E9E2315E-8B53-48E2-B8AB-3657D19AF059}" srcOrd="2" destOrd="0" presId="urn:microsoft.com/office/officeart/2016/7/layout/LinearBlockProcessNumbered"/>
    <dgm:cxn modelId="{43670F62-D19B-4B49-A046-8630E1D45057}" type="presParOf" srcId="{5B720CB1-982E-452E-AC13-893FC213A62B}" destId="{1CE5DFDD-AC09-42F6-82F7-C1A4F0448DC6}" srcOrd="1" destOrd="0" presId="urn:microsoft.com/office/officeart/2016/7/layout/LinearBlockProcessNumbered"/>
    <dgm:cxn modelId="{7EF58FB5-F5BC-4F30-81C3-7896B1303DD5}" type="presParOf" srcId="{5B720CB1-982E-452E-AC13-893FC213A62B}" destId="{05E94FD9-2908-46C7-82E1-9E95AD54AB49}" srcOrd="2" destOrd="0" presId="urn:microsoft.com/office/officeart/2016/7/layout/LinearBlockProcessNumbered"/>
    <dgm:cxn modelId="{455CE324-65E9-4E93-8164-7632675FD274}" type="presParOf" srcId="{05E94FD9-2908-46C7-82E1-9E95AD54AB49}" destId="{26DB1354-637C-4E09-9B9C-5B28D70EF621}" srcOrd="0" destOrd="0" presId="urn:microsoft.com/office/officeart/2016/7/layout/LinearBlockProcessNumbered"/>
    <dgm:cxn modelId="{194F41C9-905E-4A30-B4A9-DA9901BB6200}" type="presParOf" srcId="{05E94FD9-2908-46C7-82E1-9E95AD54AB49}" destId="{C909839B-B5B3-4727-9B00-1D6467BF744D}" srcOrd="1" destOrd="0" presId="urn:microsoft.com/office/officeart/2016/7/layout/LinearBlockProcessNumbered"/>
    <dgm:cxn modelId="{ED56B599-10A9-4E83-9728-DDAB9E54260B}" type="presParOf" srcId="{05E94FD9-2908-46C7-82E1-9E95AD54AB49}" destId="{F8694EB7-8038-4B65-B2EB-CEFF80F8AA9E}" srcOrd="2" destOrd="0" presId="urn:microsoft.com/office/officeart/2016/7/layout/LinearBlockProcessNumbered"/>
    <dgm:cxn modelId="{BCB35C32-2E25-4541-BBBB-6E1B3250CC29}" type="presParOf" srcId="{5B720CB1-982E-452E-AC13-893FC213A62B}" destId="{6D2F7D93-732E-4E67-BD82-C3F6005BE84C}" srcOrd="3" destOrd="0" presId="urn:microsoft.com/office/officeart/2016/7/layout/LinearBlockProcessNumbered"/>
    <dgm:cxn modelId="{6D32D896-C700-4143-A3D3-842735EB56D4}" type="presParOf" srcId="{5B720CB1-982E-452E-AC13-893FC213A62B}" destId="{E95CD539-4D64-48B9-8536-39D63736337A}" srcOrd="4" destOrd="0" presId="urn:microsoft.com/office/officeart/2016/7/layout/LinearBlockProcessNumbered"/>
    <dgm:cxn modelId="{A5F7E06A-C266-4F53-8F05-377456CD7DC4}" type="presParOf" srcId="{E95CD539-4D64-48B9-8536-39D63736337A}" destId="{494C585E-5794-4E0D-9974-0538E48E1A6F}" srcOrd="0" destOrd="0" presId="urn:microsoft.com/office/officeart/2016/7/layout/LinearBlockProcessNumbered"/>
    <dgm:cxn modelId="{97B6FEC5-5949-4636-8B7C-99C109F01BFA}" type="presParOf" srcId="{E95CD539-4D64-48B9-8536-39D63736337A}" destId="{BAC68D42-CCA2-41BE-8259-6C10EEEE2B09}" srcOrd="1" destOrd="0" presId="urn:microsoft.com/office/officeart/2016/7/layout/LinearBlockProcessNumbered"/>
    <dgm:cxn modelId="{118EF59B-4ADB-4C8A-88FA-E084DAE099CC}" type="presParOf" srcId="{E95CD539-4D64-48B9-8536-39D63736337A}" destId="{89666C4A-BCAC-4F3B-AC95-42217247097F}"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73E9C1D-B1C9-4954-B6C0-610922B28CF3}" type="datetime1">
              <a:rPr lang="es-ES" smtClean="0"/>
              <a:t>07/09/2022</a:t>
            </a:fld>
            <a:endParaRPr lang="es-ES" dirty="0"/>
          </a:p>
        </p:txBody>
      </p:sp>
      <p:sp>
        <p:nvSpPr>
          <p:cNvPr id="4" name="Marcador de posición de pie de página 3">
            <a:extLst>
              <a:ext uri="{FF2B5EF4-FFF2-40B4-BE49-F238E27FC236}">
                <a16:creationId xmlns=""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66F51-7358-45AF-8531-9AF4F2036A31}" type="datetime1">
              <a:rPr lang="es-ES" smtClean="0"/>
              <a:pPr/>
              <a:t>07/09/2022</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a:t>
            </a:fld>
            <a:endParaRPr lang="es-ES"/>
          </a:p>
        </p:txBody>
      </p:sp>
    </p:spTree>
    <p:extLst>
      <p:ext uri="{BB962C8B-B14F-4D97-AF65-F5344CB8AC3E}">
        <p14:creationId xmlns:p14="http://schemas.microsoft.com/office/powerpoint/2010/main" val="142797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10</a:t>
            </a:fld>
            <a:endParaRPr lang="es-ES"/>
          </a:p>
        </p:txBody>
      </p:sp>
    </p:spTree>
    <p:extLst>
      <p:ext uri="{BB962C8B-B14F-4D97-AF65-F5344CB8AC3E}">
        <p14:creationId xmlns:p14="http://schemas.microsoft.com/office/powerpoint/2010/main" val="307102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11</a:t>
            </a:fld>
            <a:endParaRPr lang="es-ES"/>
          </a:p>
        </p:txBody>
      </p:sp>
    </p:spTree>
    <p:extLst>
      <p:ext uri="{BB962C8B-B14F-4D97-AF65-F5344CB8AC3E}">
        <p14:creationId xmlns:p14="http://schemas.microsoft.com/office/powerpoint/2010/main" val="261085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12</a:t>
            </a:fld>
            <a:endParaRPr lang="es-ES"/>
          </a:p>
        </p:txBody>
      </p:sp>
    </p:spTree>
    <p:extLst>
      <p:ext uri="{BB962C8B-B14F-4D97-AF65-F5344CB8AC3E}">
        <p14:creationId xmlns:p14="http://schemas.microsoft.com/office/powerpoint/2010/main" val="26381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13</a:t>
            </a:fld>
            <a:endParaRPr lang="es-ES"/>
          </a:p>
        </p:txBody>
      </p:sp>
    </p:spTree>
    <p:extLst>
      <p:ext uri="{BB962C8B-B14F-4D97-AF65-F5344CB8AC3E}">
        <p14:creationId xmlns:p14="http://schemas.microsoft.com/office/powerpoint/2010/main" val="198567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14</a:t>
            </a:fld>
            <a:endParaRPr lang="es-ES"/>
          </a:p>
        </p:txBody>
      </p:sp>
    </p:spTree>
    <p:extLst>
      <p:ext uri="{BB962C8B-B14F-4D97-AF65-F5344CB8AC3E}">
        <p14:creationId xmlns:p14="http://schemas.microsoft.com/office/powerpoint/2010/main" val="260046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15</a:t>
            </a:fld>
            <a:endParaRPr lang="es-ES"/>
          </a:p>
        </p:txBody>
      </p:sp>
    </p:spTree>
    <p:extLst>
      <p:ext uri="{BB962C8B-B14F-4D97-AF65-F5344CB8AC3E}">
        <p14:creationId xmlns:p14="http://schemas.microsoft.com/office/powerpoint/2010/main" val="114246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16</a:t>
            </a:fld>
            <a:endParaRPr lang="es-ES"/>
          </a:p>
        </p:txBody>
      </p:sp>
    </p:spTree>
    <p:extLst>
      <p:ext uri="{BB962C8B-B14F-4D97-AF65-F5344CB8AC3E}">
        <p14:creationId xmlns:p14="http://schemas.microsoft.com/office/powerpoint/2010/main" val="136228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17</a:t>
            </a:fld>
            <a:endParaRPr lang="es-ES"/>
          </a:p>
        </p:txBody>
      </p:sp>
    </p:spTree>
    <p:extLst>
      <p:ext uri="{BB962C8B-B14F-4D97-AF65-F5344CB8AC3E}">
        <p14:creationId xmlns:p14="http://schemas.microsoft.com/office/powerpoint/2010/main" val="333321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18</a:t>
            </a:fld>
            <a:endParaRPr lang="es-ES"/>
          </a:p>
        </p:txBody>
      </p:sp>
    </p:spTree>
    <p:extLst>
      <p:ext uri="{BB962C8B-B14F-4D97-AF65-F5344CB8AC3E}">
        <p14:creationId xmlns:p14="http://schemas.microsoft.com/office/powerpoint/2010/main" val="60985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19</a:t>
            </a:fld>
            <a:endParaRPr lang="es-ES"/>
          </a:p>
        </p:txBody>
      </p:sp>
    </p:spTree>
    <p:extLst>
      <p:ext uri="{BB962C8B-B14F-4D97-AF65-F5344CB8AC3E}">
        <p14:creationId xmlns:p14="http://schemas.microsoft.com/office/powerpoint/2010/main" val="258928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a:t>
            </a:fld>
            <a:endParaRPr lang="es-ES"/>
          </a:p>
        </p:txBody>
      </p:sp>
    </p:spTree>
    <p:extLst>
      <p:ext uri="{BB962C8B-B14F-4D97-AF65-F5344CB8AC3E}">
        <p14:creationId xmlns:p14="http://schemas.microsoft.com/office/powerpoint/2010/main" val="249475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20</a:t>
            </a:fld>
            <a:endParaRPr lang="es-ES"/>
          </a:p>
        </p:txBody>
      </p:sp>
    </p:spTree>
    <p:extLst>
      <p:ext uri="{BB962C8B-B14F-4D97-AF65-F5344CB8AC3E}">
        <p14:creationId xmlns:p14="http://schemas.microsoft.com/office/powerpoint/2010/main" val="2821277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21</a:t>
            </a:fld>
            <a:endParaRPr lang="es-ES"/>
          </a:p>
        </p:txBody>
      </p:sp>
    </p:spTree>
    <p:extLst>
      <p:ext uri="{BB962C8B-B14F-4D97-AF65-F5344CB8AC3E}">
        <p14:creationId xmlns:p14="http://schemas.microsoft.com/office/powerpoint/2010/main" val="993973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22</a:t>
            </a:fld>
            <a:endParaRPr lang="es-ES"/>
          </a:p>
        </p:txBody>
      </p:sp>
    </p:spTree>
    <p:extLst>
      <p:ext uri="{BB962C8B-B14F-4D97-AF65-F5344CB8AC3E}">
        <p14:creationId xmlns:p14="http://schemas.microsoft.com/office/powerpoint/2010/main" val="3965815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23</a:t>
            </a:fld>
            <a:endParaRPr lang="es-ES"/>
          </a:p>
        </p:txBody>
      </p:sp>
    </p:spTree>
    <p:extLst>
      <p:ext uri="{BB962C8B-B14F-4D97-AF65-F5344CB8AC3E}">
        <p14:creationId xmlns:p14="http://schemas.microsoft.com/office/powerpoint/2010/main" val="3079812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24</a:t>
            </a:fld>
            <a:endParaRPr lang="es-ES"/>
          </a:p>
        </p:txBody>
      </p:sp>
    </p:spTree>
    <p:extLst>
      <p:ext uri="{BB962C8B-B14F-4D97-AF65-F5344CB8AC3E}">
        <p14:creationId xmlns:p14="http://schemas.microsoft.com/office/powerpoint/2010/main" val="78901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25</a:t>
            </a:fld>
            <a:endParaRPr lang="es-ES"/>
          </a:p>
        </p:txBody>
      </p:sp>
    </p:spTree>
    <p:extLst>
      <p:ext uri="{BB962C8B-B14F-4D97-AF65-F5344CB8AC3E}">
        <p14:creationId xmlns:p14="http://schemas.microsoft.com/office/powerpoint/2010/main" val="350379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26</a:t>
            </a:fld>
            <a:endParaRPr lang="es-ES"/>
          </a:p>
        </p:txBody>
      </p:sp>
    </p:spTree>
    <p:extLst>
      <p:ext uri="{BB962C8B-B14F-4D97-AF65-F5344CB8AC3E}">
        <p14:creationId xmlns:p14="http://schemas.microsoft.com/office/powerpoint/2010/main" val="1267021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27</a:t>
            </a:fld>
            <a:endParaRPr lang="es-ES"/>
          </a:p>
        </p:txBody>
      </p:sp>
    </p:spTree>
    <p:extLst>
      <p:ext uri="{BB962C8B-B14F-4D97-AF65-F5344CB8AC3E}">
        <p14:creationId xmlns:p14="http://schemas.microsoft.com/office/powerpoint/2010/main" val="394002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28</a:t>
            </a:fld>
            <a:endParaRPr lang="es-ES"/>
          </a:p>
        </p:txBody>
      </p:sp>
    </p:spTree>
    <p:extLst>
      <p:ext uri="{BB962C8B-B14F-4D97-AF65-F5344CB8AC3E}">
        <p14:creationId xmlns:p14="http://schemas.microsoft.com/office/powerpoint/2010/main" val="2561789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29</a:t>
            </a:fld>
            <a:endParaRPr lang="es-ES"/>
          </a:p>
        </p:txBody>
      </p:sp>
    </p:spTree>
    <p:extLst>
      <p:ext uri="{BB962C8B-B14F-4D97-AF65-F5344CB8AC3E}">
        <p14:creationId xmlns:p14="http://schemas.microsoft.com/office/powerpoint/2010/main" val="261130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28151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30</a:t>
            </a:fld>
            <a:endParaRPr lang="es-ES"/>
          </a:p>
        </p:txBody>
      </p:sp>
    </p:spTree>
    <p:extLst>
      <p:ext uri="{BB962C8B-B14F-4D97-AF65-F5344CB8AC3E}">
        <p14:creationId xmlns:p14="http://schemas.microsoft.com/office/powerpoint/2010/main" val="2766980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31</a:t>
            </a:fld>
            <a:endParaRPr lang="es-ES"/>
          </a:p>
        </p:txBody>
      </p:sp>
    </p:spTree>
    <p:extLst>
      <p:ext uri="{BB962C8B-B14F-4D97-AF65-F5344CB8AC3E}">
        <p14:creationId xmlns:p14="http://schemas.microsoft.com/office/powerpoint/2010/main" val="4141164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32</a:t>
            </a:fld>
            <a:endParaRPr lang="es-ES"/>
          </a:p>
        </p:txBody>
      </p:sp>
    </p:spTree>
    <p:extLst>
      <p:ext uri="{BB962C8B-B14F-4D97-AF65-F5344CB8AC3E}">
        <p14:creationId xmlns:p14="http://schemas.microsoft.com/office/powerpoint/2010/main" val="3400292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33</a:t>
            </a:fld>
            <a:endParaRPr lang="es-ES"/>
          </a:p>
        </p:txBody>
      </p:sp>
    </p:spTree>
    <p:extLst>
      <p:ext uri="{BB962C8B-B14F-4D97-AF65-F5344CB8AC3E}">
        <p14:creationId xmlns:p14="http://schemas.microsoft.com/office/powerpoint/2010/main" val="364144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34</a:t>
            </a:fld>
            <a:endParaRPr lang="es-ES"/>
          </a:p>
        </p:txBody>
      </p:sp>
    </p:spTree>
    <p:extLst>
      <p:ext uri="{BB962C8B-B14F-4D97-AF65-F5344CB8AC3E}">
        <p14:creationId xmlns:p14="http://schemas.microsoft.com/office/powerpoint/2010/main" val="481046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35</a:t>
            </a:fld>
            <a:endParaRPr lang="es-ES"/>
          </a:p>
        </p:txBody>
      </p:sp>
    </p:spTree>
    <p:extLst>
      <p:ext uri="{BB962C8B-B14F-4D97-AF65-F5344CB8AC3E}">
        <p14:creationId xmlns:p14="http://schemas.microsoft.com/office/powerpoint/2010/main" val="2062936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36</a:t>
            </a:fld>
            <a:endParaRPr lang="es-ES"/>
          </a:p>
        </p:txBody>
      </p:sp>
    </p:spTree>
    <p:extLst>
      <p:ext uri="{BB962C8B-B14F-4D97-AF65-F5344CB8AC3E}">
        <p14:creationId xmlns:p14="http://schemas.microsoft.com/office/powerpoint/2010/main" val="3729774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37</a:t>
            </a:fld>
            <a:endParaRPr lang="es-ES"/>
          </a:p>
        </p:txBody>
      </p:sp>
    </p:spTree>
    <p:extLst>
      <p:ext uri="{BB962C8B-B14F-4D97-AF65-F5344CB8AC3E}">
        <p14:creationId xmlns:p14="http://schemas.microsoft.com/office/powerpoint/2010/main" val="2208670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38</a:t>
            </a:fld>
            <a:endParaRPr lang="es-ES"/>
          </a:p>
        </p:txBody>
      </p:sp>
    </p:spTree>
    <p:extLst>
      <p:ext uri="{BB962C8B-B14F-4D97-AF65-F5344CB8AC3E}">
        <p14:creationId xmlns:p14="http://schemas.microsoft.com/office/powerpoint/2010/main" val="899843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39</a:t>
            </a:fld>
            <a:endParaRPr lang="es-ES"/>
          </a:p>
        </p:txBody>
      </p:sp>
    </p:spTree>
    <p:extLst>
      <p:ext uri="{BB962C8B-B14F-4D97-AF65-F5344CB8AC3E}">
        <p14:creationId xmlns:p14="http://schemas.microsoft.com/office/powerpoint/2010/main" val="341273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27052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319386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244314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37909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355124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271614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smtClean="0"/>
              <a:t>Haga clic para modificar el estilo de título del patrón</a:t>
            </a:r>
            <a:endParaRPr lang="es-ES" noProof="0"/>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07/09/2022</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smtClean="0"/>
              <a:t>Haga clic para modificar el estilo de título del patrón</a:t>
            </a:r>
            <a:endParaRPr lang="es-ES" noProof="0"/>
          </a:p>
        </p:txBody>
      </p:sp>
      <p:sp>
        <p:nvSpPr>
          <p:cNvPr id="22" name="Marcador de posición de imagen 21">
            <a:extLst>
              <a:ext uri="{FF2B5EF4-FFF2-40B4-BE49-F238E27FC236}">
                <a16:creationId xmlns=""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07/09/2022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07/09/2022</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07/09/2022</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07/09/2022</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7.xml"/><Relationship Id="rId7" Type="http://schemas.openxmlformats.org/officeDocument/2006/relationships/oleObject" Target="../embeddings/Documento_de_Microsoft_Word_97-20031.doc"/><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8.xml"/><Relationship Id="rId7" Type="http://schemas.openxmlformats.org/officeDocument/2006/relationships/oleObject" Target="../embeddings/Documento_de_Microsoft_Word_97-20032.doc"/><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29B41E-FC51-4047-9C2D-7FA6782DAFEB}"/>
              </a:ext>
            </a:extLst>
          </p:cNvPr>
          <p:cNvSpPr>
            <a:spLocks noGrp="1"/>
          </p:cNvSpPr>
          <p:nvPr>
            <p:ph type="ctrTitle"/>
          </p:nvPr>
        </p:nvSpPr>
        <p:spPr>
          <a:xfrm>
            <a:off x="2711269" y="2358638"/>
            <a:ext cx="7082211" cy="2615013"/>
          </a:xfrm>
        </p:spPr>
        <p:txBody>
          <a:bodyPr rtlCol="0"/>
          <a:lstStyle/>
          <a:p>
            <a:pPr algn="ctr"/>
            <a:r>
              <a:rPr lang="es-PY" sz="4800" dirty="0">
                <a:solidFill>
                  <a:schemeClr val="bg1"/>
                </a:solidFill>
              </a:rPr>
              <a:t>ANÁLISIS FINANCIERO PARA LA GANADERÍA SOSTENIBLE</a:t>
            </a:r>
          </a:p>
        </p:txBody>
      </p:sp>
      <p:pic>
        <p:nvPicPr>
          <p:cNvPr id="3" name="Imagen 2"/>
          <p:cNvPicPr/>
          <p:nvPr/>
        </p:nvPicPr>
        <p:blipFill>
          <a:blip r:embed="rId3">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5" name="Imagen 4"/>
          <p:cNvPicPr>
            <a:picLocks noChangeAspect="1"/>
          </p:cNvPicPr>
          <p:nvPr/>
        </p:nvPicPr>
        <p:blipFill>
          <a:blip r:embed="rId4"/>
          <a:stretch>
            <a:fillRect/>
          </a:stretch>
        </p:blipFill>
        <p:spPr>
          <a:xfrm>
            <a:off x="2195349" y="885736"/>
            <a:ext cx="2333951" cy="628738"/>
          </a:xfrm>
          <a:prstGeom prst="rect">
            <a:avLst/>
          </a:prstGeom>
        </p:spPr>
      </p:pic>
    </p:spTree>
    <p:extLst>
      <p:ext uri="{BB962C8B-B14F-4D97-AF65-F5344CB8AC3E}">
        <p14:creationId xmlns:p14="http://schemas.microsoft.com/office/powerpoint/2010/main"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Objetivos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dirty="0" smtClean="0"/>
              <a:t>Objetivos</a:t>
            </a:r>
          </a:p>
          <a:p>
            <a:pPr lvl="1" algn="just">
              <a:lnSpc>
                <a:spcPct val="150000"/>
              </a:lnSpc>
              <a:spcBef>
                <a:spcPts val="600"/>
              </a:spcBef>
            </a:pPr>
            <a:r>
              <a:rPr lang="es-PY" sz="1500" dirty="0" smtClean="0"/>
              <a:t>Listar y cuantificar las CUENTAS ACTIVAS.</a:t>
            </a:r>
          </a:p>
          <a:p>
            <a:pPr lvl="1" algn="just">
              <a:lnSpc>
                <a:spcPct val="150000"/>
              </a:lnSpc>
              <a:spcBef>
                <a:spcPts val="600"/>
              </a:spcBef>
            </a:pPr>
            <a:r>
              <a:rPr lang="es-PY" sz="1500" dirty="0" smtClean="0"/>
              <a:t>Listar y cuantificar las CUENTAS PASIVAS.</a:t>
            </a:r>
          </a:p>
          <a:p>
            <a:pPr lvl="1" algn="just">
              <a:lnSpc>
                <a:spcPct val="150000"/>
              </a:lnSpc>
              <a:spcBef>
                <a:spcPts val="600"/>
              </a:spcBef>
            </a:pPr>
            <a:r>
              <a:rPr lang="es-PY" sz="1500" dirty="0" smtClean="0"/>
              <a:t>Determinar el CAPITAL o PATRIMONIO NETO.</a:t>
            </a:r>
          </a:p>
          <a:p>
            <a:pPr lvl="1" algn="just">
              <a:lnSpc>
                <a:spcPct val="150000"/>
              </a:lnSpc>
              <a:spcBef>
                <a:spcPts val="600"/>
              </a:spcBef>
            </a:pPr>
            <a:r>
              <a:rPr lang="es-PY" sz="1500" dirty="0" smtClean="0"/>
              <a:t>Clasificar y describir los BIENES afectados al Proceso Productivo de la empresa.</a:t>
            </a:r>
          </a:p>
          <a:p>
            <a:pPr lvl="1" algn="just">
              <a:lnSpc>
                <a:spcPct val="150000"/>
              </a:lnSpc>
              <a:spcBef>
                <a:spcPts val="600"/>
              </a:spcBef>
            </a:pPr>
            <a:r>
              <a:rPr lang="es-PY" sz="1500" dirty="0" smtClean="0"/>
              <a:t>Hacer el recuento físico y asignar VALOR a los bienes inventariados.</a:t>
            </a:r>
          </a:p>
          <a:p>
            <a:pPr lvl="1" algn="just">
              <a:lnSpc>
                <a:spcPct val="150000"/>
              </a:lnSpc>
              <a:spcBef>
                <a:spcPts val="600"/>
              </a:spcBef>
            </a:pPr>
            <a:r>
              <a:rPr lang="es-PY" sz="1500" dirty="0" smtClean="0"/>
              <a:t>Contribuir en la determinación de los resultados económicos (para la confección de balances).</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9</a:t>
            </a:r>
            <a:endParaRPr lang="es-ES" dirty="0"/>
          </a:p>
        </p:txBody>
      </p:sp>
    </p:spTree>
    <p:extLst>
      <p:ext uri="{BB962C8B-B14F-4D97-AF65-F5344CB8AC3E}">
        <p14:creationId xmlns:p14="http://schemas.microsoft.com/office/powerpoint/2010/main" val="2862822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Utilidad</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dirty="0"/>
              <a:t>Conforme a estas informaciones, el inventario puede utilizarse para:</a:t>
            </a:r>
          </a:p>
          <a:p>
            <a:pPr lvl="1" algn="just">
              <a:lnSpc>
                <a:spcPct val="150000"/>
              </a:lnSpc>
              <a:spcBef>
                <a:spcPts val="600"/>
              </a:spcBef>
            </a:pPr>
            <a:r>
              <a:rPr lang="es-PY" sz="1500" dirty="0" smtClean="0"/>
              <a:t>Tomar </a:t>
            </a:r>
            <a:r>
              <a:rPr lang="es-PY" sz="1500" dirty="0"/>
              <a:t>decisiones relacionadas al </a:t>
            </a:r>
            <a:r>
              <a:rPr lang="es-PY" sz="1500" b="1" dirty="0" smtClean="0"/>
              <a:t>PROCESO PRODUCTIVO </a:t>
            </a:r>
            <a:r>
              <a:rPr lang="es-PY" sz="1500" dirty="0" smtClean="0"/>
              <a:t>y </a:t>
            </a:r>
            <a:r>
              <a:rPr lang="es-PY" sz="1500" dirty="0"/>
              <a:t>a la </a:t>
            </a:r>
            <a:r>
              <a:rPr lang="es-PY" sz="1500" b="1" dirty="0" smtClean="0"/>
              <a:t>PLANIFICACIÓN</a:t>
            </a:r>
            <a:r>
              <a:rPr lang="es-PY" sz="1500" dirty="0" smtClean="0"/>
              <a:t> </a:t>
            </a:r>
            <a:r>
              <a:rPr lang="es-PY" sz="1500" dirty="0"/>
              <a:t>dentro de la </a:t>
            </a:r>
            <a:r>
              <a:rPr lang="es-PY" sz="1500" dirty="0" smtClean="0"/>
              <a:t>empresa.</a:t>
            </a:r>
            <a:endParaRPr lang="es-PY" sz="1500" dirty="0"/>
          </a:p>
          <a:p>
            <a:pPr lvl="1" algn="just">
              <a:lnSpc>
                <a:spcPct val="150000"/>
              </a:lnSpc>
              <a:spcBef>
                <a:spcPts val="600"/>
              </a:spcBef>
            </a:pPr>
            <a:r>
              <a:rPr lang="es-PY" sz="1500" dirty="0" smtClean="0"/>
              <a:t>Elaborar el </a:t>
            </a:r>
            <a:r>
              <a:rPr lang="es-PY" sz="1500" b="1" dirty="0" smtClean="0"/>
              <a:t>BALANCE</a:t>
            </a:r>
            <a:r>
              <a:rPr lang="es-PY" sz="1500" b="1" dirty="0"/>
              <a:t> </a:t>
            </a:r>
            <a:r>
              <a:rPr lang="es-PY" sz="1500" b="1" dirty="0" smtClean="0"/>
              <a:t>DE INVENTARIO </a:t>
            </a:r>
            <a:r>
              <a:rPr lang="es-PY" sz="1500" dirty="0" smtClean="0"/>
              <a:t>de la empresa.</a:t>
            </a:r>
          </a:p>
          <a:p>
            <a:pPr lvl="1" algn="just">
              <a:lnSpc>
                <a:spcPct val="150000"/>
              </a:lnSpc>
              <a:spcBef>
                <a:spcPts val="600"/>
              </a:spcBef>
            </a:pPr>
            <a:r>
              <a:rPr lang="es-PY" sz="1500" dirty="0" smtClean="0"/>
              <a:t>Conocer </a:t>
            </a:r>
            <a:r>
              <a:rPr lang="es-PY" sz="1500" dirty="0"/>
              <a:t>el </a:t>
            </a:r>
            <a:r>
              <a:rPr lang="es-PY" sz="1500" b="1" dirty="0" smtClean="0"/>
              <a:t>ESTADO PATRIMONIAL </a:t>
            </a:r>
            <a:r>
              <a:rPr lang="es-PY" sz="1500" dirty="0" smtClean="0"/>
              <a:t>(</a:t>
            </a:r>
            <a:r>
              <a:rPr lang="es-PY" sz="1500" dirty="0"/>
              <a:t>Garantía de Préstamos</a:t>
            </a:r>
            <a:r>
              <a:rPr lang="es-PY" sz="1500" dirty="0" smtClean="0"/>
              <a:t>).</a:t>
            </a:r>
            <a:endParaRPr lang="es-PY" sz="1500" dirty="0"/>
          </a:p>
          <a:p>
            <a:pPr lvl="1" algn="just">
              <a:lnSpc>
                <a:spcPct val="150000"/>
              </a:lnSpc>
              <a:spcBef>
                <a:spcPts val="600"/>
              </a:spcBef>
            </a:pPr>
            <a:r>
              <a:rPr lang="es-PY" sz="1500" dirty="0" smtClean="0"/>
              <a:t>Formular </a:t>
            </a:r>
            <a:r>
              <a:rPr lang="es-PY" sz="1500" dirty="0"/>
              <a:t>y Evaluar </a:t>
            </a:r>
            <a:r>
              <a:rPr lang="es-PY" sz="1500" b="1" dirty="0" smtClean="0"/>
              <a:t>PROYECTOS DE</a:t>
            </a:r>
            <a:r>
              <a:rPr lang="es-PY" sz="1500" dirty="0" smtClean="0"/>
              <a:t> </a:t>
            </a:r>
            <a:r>
              <a:rPr lang="es-PY" sz="1500" b="1" dirty="0" smtClean="0"/>
              <a:t>INVERSIÓN</a:t>
            </a:r>
            <a:r>
              <a:rPr lang="es-PY" sz="1500" dirty="0" smtClean="0"/>
              <a:t>.</a:t>
            </a:r>
            <a:endParaRPr lang="es-PY" sz="1500" dirty="0"/>
          </a:p>
          <a:p>
            <a:pPr lvl="1" algn="just">
              <a:lnSpc>
                <a:spcPct val="150000"/>
              </a:lnSpc>
              <a:spcBef>
                <a:spcPts val="600"/>
              </a:spcBef>
            </a:pPr>
            <a:r>
              <a:rPr lang="es-PY" sz="1500" dirty="0" smtClean="0"/>
              <a:t>Elaborar </a:t>
            </a:r>
            <a:r>
              <a:rPr lang="es-PY" sz="1500" b="1" dirty="0" smtClean="0"/>
              <a:t>PRESUPUESTOS</a:t>
            </a:r>
            <a:r>
              <a:rPr lang="es-PY" sz="1500" dirty="0" smtClean="0"/>
              <a:t>.</a:t>
            </a:r>
            <a:endParaRPr lang="es-PY" sz="1500" dirty="0"/>
          </a:p>
          <a:p>
            <a:pPr lvl="1" algn="just">
              <a:lnSpc>
                <a:spcPct val="150000"/>
              </a:lnSpc>
              <a:spcBef>
                <a:spcPts val="600"/>
              </a:spcBef>
            </a:pPr>
            <a:r>
              <a:rPr lang="es-PY" sz="1500" b="1" dirty="0" smtClean="0"/>
              <a:t>CONTROLAR</a:t>
            </a:r>
            <a:r>
              <a:rPr lang="es-PY" sz="1500" dirty="0" smtClean="0"/>
              <a:t> </a:t>
            </a:r>
            <a:r>
              <a:rPr lang="es-PY" sz="1500" dirty="0"/>
              <a:t>la utilización de los Bienes </a:t>
            </a:r>
            <a:r>
              <a:rPr lang="es-PY" sz="1500" dirty="0" smtClean="0"/>
              <a:t>Patrimoniales.</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10</a:t>
            </a:r>
            <a:endParaRPr lang="es-ES" dirty="0"/>
          </a:p>
        </p:txBody>
      </p:sp>
    </p:spTree>
    <p:extLst>
      <p:ext uri="{BB962C8B-B14F-4D97-AF65-F5344CB8AC3E}">
        <p14:creationId xmlns:p14="http://schemas.microsoft.com/office/powerpoint/2010/main" val="179851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Fases para elaboración</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u="sng" dirty="0"/>
              <a:t>INVESTIGACIÓN:</a:t>
            </a:r>
            <a:r>
              <a:rPr lang="es-PY" sz="1700" b="1" dirty="0"/>
              <a:t> </a:t>
            </a:r>
            <a:r>
              <a:rPr lang="es-PY" sz="1700" dirty="0"/>
              <a:t>para determinar los elementos que componen el PATRIMONIO de la EMPRESA. Consiste en la inspección de cada elemento, comprobando cantidad, calidad y características en forma física y cotejando con los documentos que acreditan el derecho o la obligación.</a:t>
            </a:r>
          </a:p>
          <a:p>
            <a:pPr algn="just">
              <a:spcBef>
                <a:spcPts val="600"/>
              </a:spcBef>
            </a:pPr>
            <a:endParaRPr lang="es-PY" sz="1700" b="1" dirty="0"/>
          </a:p>
          <a:p>
            <a:pPr algn="just">
              <a:spcBef>
                <a:spcPts val="600"/>
              </a:spcBef>
            </a:pPr>
            <a:r>
              <a:rPr lang="es-PY" sz="1700" b="1" u="sng" dirty="0" smtClean="0"/>
              <a:t>VALORACIÓN</a:t>
            </a:r>
            <a:r>
              <a:rPr lang="es-PY" sz="1700" b="1" u="sng" dirty="0"/>
              <a:t>:</a:t>
            </a:r>
            <a:r>
              <a:rPr lang="es-PY" sz="1700" b="1" dirty="0"/>
              <a:t> </a:t>
            </a:r>
            <a:r>
              <a:rPr lang="es-PY" sz="1700" dirty="0"/>
              <a:t>emisión del Juicio de Valor para el Proceso Productivo, conforme a la naturaleza propia de los bienes inventariados.</a:t>
            </a:r>
          </a:p>
          <a:p>
            <a:pPr algn="just">
              <a:spcBef>
                <a:spcPts val="600"/>
              </a:spcBef>
            </a:pPr>
            <a:endParaRPr lang="es-PY" sz="1700" b="1" dirty="0"/>
          </a:p>
          <a:p>
            <a:pPr algn="just">
              <a:spcBef>
                <a:spcPts val="600"/>
              </a:spcBef>
            </a:pPr>
            <a:r>
              <a:rPr lang="es-PY" sz="1700" b="1" u="sng" dirty="0" smtClean="0"/>
              <a:t>CLASIFICACIÓN </a:t>
            </a:r>
            <a:r>
              <a:rPr lang="es-PY" sz="1700" b="1" u="sng" dirty="0"/>
              <a:t>O ESTRUCTURACIÓN:</a:t>
            </a:r>
            <a:r>
              <a:rPr lang="es-PY" sz="1700" b="1" dirty="0"/>
              <a:t> </a:t>
            </a:r>
            <a:r>
              <a:rPr lang="es-PY" sz="1700" dirty="0"/>
              <a:t>agrupación en las partidas o cuentas que les corresponden, y en masas </a:t>
            </a:r>
            <a:r>
              <a:rPr lang="es-PY" sz="1700" dirty="0" smtClean="0"/>
              <a:t>patrimoniales.</a:t>
            </a:r>
            <a:endParaRPr lang="es-PY" sz="1700" dirty="0"/>
          </a:p>
          <a:p>
            <a:pPr algn="just">
              <a:spcBef>
                <a:spcPts val="600"/>
              </a:spcBef>
            </a:pPr>
            <a:endParaRPr lang="es-PY" sz="1700" b="1" dirty="0"/>
          </a:p>
          <a:p>
            <a:pPr marL="0" indent="0" algn="just">
              <a:spcBef>
                <a:spcPts val="600"/>
              </a:spcBef>
              <a:buNone/>
            </a:pPr>
            <a:r>
              <a:rPr lang="es-PY" sz="1700" b="1" dirty="0"/>
              <a:t>	</a:t>
            </a:r>
            <a:r>
              <a:rPr lang="es-PY" sz="1700" b="1" dirty="0" smtClean="0"/>
              <a:t>ACTIVOS</a:t>
            </a:r>
            <a:endParaRPr lang="es-PY" sz="1700" b="1" dirty="0"/>
          </a:p>
          <a:p>
            <a:pPr marL="0" indent="0" algn="just">
              <a:spcBef>
                <a:spcPts val="600"/>
              </a:spcBef>
              <a:buNone/>
            </a:pPr>
            <a:r>
              <a:rPr lang="es-PY" sz="1700" b="1" dirty="0" smtClean="0"/>
              <a:t>	PASIVOS </a:t>
            </a:r>
            <a:r>
              <a:rPr lang="es-PY" sz="1700" b="1" dirty="0"/>
              <a:t>(Exigible y Capital</a:t>
            </a:r>
            <a:r>
              <a:rPr lang="es-PY" sz="1700" b="1" dirty="0" smtClean="0"/>
              <a:t>).</a:t>
            </a:r>
            <a:endParaRPr lang="es-PY" sz="1700" b="1"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11</a:t>
            </a:r>
            <a:endParaRPr lang="es-ES" dirty="0"/>
          </a:p>
        </p:txBody>
      </p:sp>
    </p:spTree>
    <p:extLst>
      <p:ext uri="{BB962C8B-B14F-4D97-AF65-F5344CB8AC3E}">
        <p14:creationId xmlns:p14="http://schemas.microsoft.com/office/powerpoint/2010/main" val="2346082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Partes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u="sng" dirty="0" smtClean="0"/>
              <a:t>ENCABEZADO:</a:t>
            </a:r>
            <a:r>
              <a:rPr lang="es-PY" sz="1700" b="1" dirty="0" smtClean="0"/>
              <a:t> </a:t>
            </a:r>
          </a:p>
          <a:p>
            <a:pPr lvl="1" algn="just">
              <a:spcBef>
                <a:spcPts val="600"/>
              </a:spcBef>
            </a:pPr>
            <a:r>
              <a:rPr lang="es-PY" sz="1500" dirty="0"/>
              <a:t>Fecha de elaboración</a:t>
            </a:r>
          </a:p>
          <a:p>
            <a:pPr lvl="1" algn="just">
              <a:spcBef>
                <a:spcPts val="600"/>
              </a:spcBef>
            </a:pPr>
            <a:r>
              <a:rPr lang="es-PY" sz="1500" dirty="0" smtClean="0"/>
              <a:t>Datos </a:t>
            </a:r>
            <a:r>
              <a:rPr lang="es-PY" sz="1500" dirty="0"/>
              <a:t>de la Empresa (nombre, razón social, dirección o localización de la empresa y/o explotación, organización, teléfono.</a:t>
            </a:r>
          </a:p>
          <a:p>
            <a:pPr lvl="1" algn="just">
              <a:spcBef>
                <a:spcPts val="600"/>
              </a:spcBef>
            </a:pPr>
            <a:r>
              <a:rPr lang="es-PY" sz="1500" dirty="0" smtClean="0"/>
              <a:t>Tipo </a:t>
            </a:r>
            <a:r>
              <a:rPr lang="es-PY" sz="1500" dirty="0"/>
              <a:t>de inventario: (general, parcial, sintético, analítico, inicial, final.</a:t>
            </a:r>
          </a:p>
          <a:p>
            <a:pPr algn="just">
              <a:spcBef>
                <a:spcPts val="600"/>
              </a:spcBef>
            </a:pPr>
            <a:endParaRPr lang="es-PY" sz="1700" b="1" dirty="0"/>
          </a:p>
          <a:p>
            <a:pPr algn="just">
              <a:spcBef>
                <a:spcPts val="600"/>
              </a:spcBef>
            </a:pPr>
            <a:r>
              <a:rPr lang="es-PY" sz="1700" b="1" u="sng" dirty="0" smtClean="0"/>
              <a:t>CUERPO:</a:t>
            </a:r>
            <a:r>
              <a:rPr lang="es-PY" sz="1700" b="1" dirty="0" smtClean="0"/>
              <a:t> </a:t>
            </a:r>
          </a:p>
          <a:p>
            <a:pPr lvl="1" algn="just">
              <a:spcBef>
                <a:spcPts val="600"/>
              </a:spcBef>
            </a:pPr>
            <a:r>
              <a:rPr lang="es-PY" sz="1500" dirty="0"/>
              <a:t>ACTIVOS</a:t>
            </a:r>
          </a:p>
          <a:p>
            <a:pPr lvl="1" algn="just">
              <a:spcBef>
                <a:spcPts val="600"/>
              </a:spcBef>
            </a:pPr>
            <a:r>
              <a:rPr lang="es-PY" sz="1500" dirty="0" smtClean="0"/>
              <a:t>PASIVO </a:t>
            </a:r>
            <a:r>
              <a:rPr lang="es-PY" sz="1500" dirty="0"/>
              <a:t>exigible</a:t>
            </a:r>
          </a:p>
          <a:p>
            <a:pPr lvl="1" algn="just">
              <a:spcBef>
                <a:spcPts val="600"/>
              </a:spcBef>
            </a:pPr>
            <a:r>
              <a:rPr lang="es-PY" sz="1500" dirty="0" smtClean="0"/>
              <a:t>CAPITAL</a:t>
            </a:r>
            <a:endParaRPr lang="es-PY" sz="1500" dirty="0"/>
          </a:p>
          <a:p>
            <a:pPr algn="just">
              <a:spcBef>
                <a:spcPts val="600"/>
              </a:spcBef>
            </a:pPr>
            <a:endParaRPr lang="es-PY" sz="1700" b="1" dirty="0"/>
          </a:p>
          <a:p>
            <a:pPr algn="just">
              <a:spcBef>
                <a:spcPts val="600"/>
              </a:spcBef>
            </a:pPr>
            <a:r>
              <a:rPr lang="es-PY" sz="1700" b="1" u="sng" dirty="0" smtClean="0"/>
              <a:t>CERTIFICACIÓN</a:t>
            </a:r>
            <a:r>
              <a:rPr lang="es-PY" sz="1700" b="1" u="sng" dirty="0"/>
              <a:t>:</a:t>
            </a:r>
            <a:r>
              <a:rPr lang="es-PY" sz="1700" b="1" dirty="0"/>
              <a:t> </a:t>
            </a:r>
            <a:endParaRPr lang="es-PY" sz="1700" b="1" dirty="0" smtClean="0"/>
          </a:p>
          <a:p>
            <a:pPr lvl="1" algn="just">
              <a:spcBef>
                <a:spcPts val="600"/>
              </a:spcBef>
            </a:pPr>
            <a:r>
              <a:rPr lang="es-PY" sz="1500" dirty="0"/>
              <a:t>F</a:t>
            </a:r>
            <a:r>
              <a:rPr lang="es-PY" sz="1500" dirty="0" smtClean="0"/>
              <a:t>irma </a:t>
            </a:r>
            <a:r>
              <a:rPr lang="es-PY" sz="1500" dirty="0"/>
              <a:t>de los responsables de la empresa y de la </a:t>
            </a:r>
            <a:r>
              <a:rPr lang="es-PY" sz="1500" dirty="0" smtClean="0"/>
              <a:t>contabilidad.</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12</a:t>
            </a:r>
            <a:endParaRPr lang="es-ES" dirty="0"/>
          </a:p>
        </p:txBody>
      </p:sp>
    </p:spTree>
    <p:extLst>
      <p:ext uri="{BB962C8B-B14F-4D97-AF65-F5344CB8AC3E}">
        <p14:creationId xmlns:p14="http://schemas.microsoft.com/office/powerpoint/2010/main" val="736652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Valoración de </a:t>
            </a:r>
            <a:r>
              <a:rPr lang="es-PY" b="1" dirty="0"/>
              <a:t>l</a:t>
            </a:r>
            <a:r>
              <a:rPr lang="es-PY" b="1" dirty="0" smtClean="0"/>
              <a:t>os Bienes Inventariados</a:t>
            </a:r>
            <a:r>
              <a:rPr lang="es-PY" sz="2000" dirty="0" smtClean="0"/>
              <a:t> </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graphicFrame>
        <p:nvGraphicFramePr>
          <p:cNvPr id="6" name="Marcador de posición de contenido 2" descr="3 viñetas numeradas en una fila&#10;">
            <a:extLst>
              <a:ext uri="{FF2B5EF4-FFF2-40B4-BE49-F238E27FC236}">
                <a16:creationId xmlns="" xmlns:a16="http://schemas.microsoft.com/office/drawing/2014/main" id="{98A38006-F5DD-4447-B2BD-295B48BD10E7}"/>
              </a:ext>
            </a:extLst>
          </p:cNvPr>
          <p:cNvGraphicFramePr>
            <a:graphicFrameLocks/>
          </p:cNvGraphicFramePr>
          <p:nvPr>
            <p:extLst>
              <p:ext uri="{D42A27DB-BD31-4B8C-83A1-F6EECF244321}">
                <p14:modId xmlns:p14="http://schemas.microsoft.com/office/powerpoint/2010/main" val="1824592558"/>
              </p:ext>
            </p:extLst>
          </p:nvPr>
        </p:nvGraphicFramePr>
        <p:xfrm>
          <a:off x="5193404" y="1371781"/>
          <a:ext cx="6391275" cy="5375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13</a:t>
            </a:r>
            <a:endParaRPr lang="es-ES" dirty="0"/>
          </a:p>
        </p:txBody>
      </p:sp>
    </p:spTree>
    <p:extLst>
      <p:ext uri="{BB962C8B-B14F-4D97-AF65-F5344CB8AC3E}">
        <p14:creationId xmlns:p14="http://schemas.microsoft.com/office/powerpoint/2010/main" val="4252772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Valoración de los Bienes Inventariados</a:t>
            </a:r>
            <a:br>
              <a:rPr lang="es-PY" b="1" dirty="0" smtClean="0"/>
            </a:br>
            <a:r>
              <a:rPr lang="es-PY" b="1" dirty="0"/>
              <a:t/>
            </a:r>
            <a:br>
              <a:rPr lang="es-PY" b="1" dirty="0"/>
            </a:br>
            <a:r>
              <a:rPr lang="es-PY" sz="2000" dirty="0" smtClean="0"/>
              <a:t>Conocimientos previos requeridos: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u="sng" dirty="0" smtClean="0"/>
              <a:t>FUNDAMENTOS ECONÓMICOS:</a:t>
            </a:r>
            <a:r>
              <a:rPr lang="es-PY" sz="1700" b="1" dirty="0" smtClean="0"/>
              <a:t> </a:t>
            </a:r>
          </a:p>
          <a:p>
            <a:pPr lvl="1" algn="just">
              <a:spcBef>
                <a:spcPts val="600"/>
              </a:spcBef>
            </a:pPr>
            <a:r>
              <a:rPr lang="es-PY" sz="1500" dirty="0" smtClean="0"/>
              <a:t>Oferta / Demanda / Precio / Mercado.</a:t>
            </a:r>
            <a:endParaRPr lang="es-PY" sz="1500" dirty="0"/>
          </a:p>
          <a:p>
            <a:pPr lvl="1" algn="just">
              <a:spcBef>
                <a:spcPts val="600"/>
              </a:spcBef>
            </a:pPr>
            <a:r>
              <a:rPr lang="es-PY" sz="1500" dirty="0" smtClean="0"/>
              <a:t>Generación </a:t>
            </a:r>
            <a:r>
              <a:rPr lang="es-PY" sz="1500" dirty="0"/>
              <a:t>de </a:t>
            </a:r>
            <a:r>
              <a:rPr lang="es-PY" sz="1500" dirty="0" smtClean="0"/>
              <a:t>renta / Beneficio.</a:t>
            </a:r>
            <a:endParaRPr lang="es-PY" sz="1500" dirty="0"/>
          </a:p>
          <a:p>
            <a:pPr lvl="1" algn="just">
              <a:spcBef>
                <a:spcPts val="600"/>
              </a:spcBef>
            </a:pPr>
            <a:r>
              <a:rPr lang="es-PY" sz="1500" dirty="0" smtClean="0"/>
              <a:t>Costo </a:t>
            </a:r>
            <a:r>
              <a:rPr lang="es-PY" sz="1500" dirty="0"/>
              <a:t>de </a:t>
            </a:r>
            <a:r>
              <a:rPr lang="es-PY" sz="1500" dirty="0" smtClean="0"/>
              <a:t>Oportunidad / Interés.</a:t>
            </a:r>
            <a:endParaRPr lang="es-PY" sz="1500" dirty="0"/>
          </a:p>
          <a:p>
            <a:pPr lvl="1" algn="just">
              <a:spcBef>
                <a:spcPts val="600"/>
              </a:spcBef>
            </a:pPr>
            <a:r>
              <a:rPr lang="es-PY" sz="1500" dirty="0" smtClean="0"/>
              <a:t>Plusvalías / Minusvalía.</a:t>
            </a:r>
            <a:endParaRPr lang="es-PY" sz="1500" dirty="0"/>
          </a:p>
          <a:p>
            <a:pPr lvl="1" algn="just">
              <a:spcBef>
                <a:spcPts val="600"/>
              </a:spcBef>
            </a:pPr>
            <a:r>
              <a:rPr lang="es-PY" sz="1500" dirty="0" smtClean="0"/>
              <a:t>Ingreso / Egreso / Cobro / Pago / Costo.</a:t>
            </a:r>
            <a:endParaRPr lang="es-PY" sz="1500" dirty="0"/>
          </a:p>
          <a:p>
            <a:pPr lvl="1" algn="just">
              <a:spcBef>
                <a:spcPts val="600"/>
              </a:spcBef>
            </a:pPr>
            <a:r>
              <a:rPr lang="es-PY" sz="1500" dirty="0" smtClean="0"/>
              <a:t>Inflación.</a:t>
            </a:r>
            <a:endParaRPr lang="es-PY" sz="1500" dirty="0"/>
          </a:p>
          <a:p>
            <a:pPr lvl="1" algn="just">
              <a:spcBef>
                <a:spcPts val="600"/>
              </a:spcBef>
            </a:pPr>
            <a:r>
              <a:rPr lang="es-PY" sz="1500" dirty="0" smtClean="0"/>
              <a:t>Afección.</a:t>
            </a:r>
            <a:endParaRPr lang="es-PY" sz="1500" dirty="0"/>
          </a:p>
          <a:p>
            <a:pPr algn="just">
              <a:spcBef>
                <a:spcPts val="600"/>
              </a:spcBef>
            </a:pPr>
            <a:endParaRPr lang="es-PY" sz="1700" b="1" dirty="0"/>
          </a:p>
          <a:p>
            <a:pPr algn="just">
              <a:spcBef>
                <a:spcPts val="600"/>
              </a:spcBef>
            </a:pPr>
            <a:r>
              <a:rPr lang="es-PY" sz="1700" b="1" u="sng" dirty="0" smtClean="0"/>
              <a:t>FUNDAMENTOS JURÍDICOS</a:t>
            </a:r>
            <a:endParaRPr lang="es-PY" sz="1700" b="1" dirty="0" smtClean="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14</a:t>
            </a:r>
            <a:endParaRPr lang="es-ES" dirty="0"/>
          </a:p>
        </p:txBody>
      </p:sp>
    </p:spTree>
    <p:extLst>
      <p:ext uri="{BB962C8B-B14F-4D97-AF65-F5344CB8AC3E}">
        <p14:creationId xmlns:p14="http://schemas.microsoft.com/office/powerpoint/2010/main" val="3746126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Valoración de los Bienes Inventariados</a:t>
            </a:r>
            <a:br>
              <a:rPr lang="es-PY" b="1" dirty="0" smtClean="0"/>
            </a:br>
            <a:r>
              <a:rPr lang="es-PY" b="1" dirty="0"/>
              <a:t/>
            </a:r>
            <a:br>
              <a:rPr lang="es-PY" b="1" dirty="0"/>
            </a:br>
            <a:r>
              <a:rPr lang="es-PY" sz="2000" dirty="0" smtClean="0"/>
              <a:t>Tipos de Valor Utilizados: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175372"/>
            <a:ext cx="6724461" cy="5155373"/>
          </a:xfrm>
        </p:spPr>
        <p:txBody>
          <a:bodyPr rtlCol="0">
            <a:noAutofit/>
          </a:bodyPr>
          <a:lstStyle/>
          <a:p>
            <a:pPr algn="just">
              <a:lnSpc>
                <a:spcPct val="150000"/>
              </a:lnSpc>
              <a:spcBef>
                <a:spcPts val="600"/>
              </a:spcBef>
            </a:pPr>
            <a:r>
              <a:rPr lang="es-PY" b="1" dirty="0" smtClean="0"/>
              <a:t>Valor de Mercado: </a:t>
            </a:r>
            <a:r>
              <a:rPr lang="es-PY" dirty="0" smtClean="0"/>
              <a:t>para vender o comprar.</a:t>
            </a:r>
          </a:p>
          <a:p>
            <a:pPr algn="just">
              <a:lnSpc>
                <a:spcPct val="150000"/>
              </a:lnSpc>
              <a:spcBef>
                <a:spcPts val="600"/>
              </a:spcBef>
            </a:pPr>
            <a:r>
              <a:rPr lang="es-PY" b="1" dirty="0" smtClean="0"/>
              <a:t>Valor Probable de Mercado: </a:t>
            </a:r>
            <a:r>
              <a:rPr lang="es-PY" dirty="0" smtClean="0"/>
              <a:t>estimación.</a:t>
            </a:r>
          </a:p>
          <a:p>
            <a:pPr algn="just">
              <a:lnSpc>
                <a:spcPct val="150000"/>
              </a:lnSpc>
              <a:spcBef>
                <a:spcPts val="600"/>
              </a:spcBef>
            </a:pPr>
            <a:r>
              <a:rPr lang="es-PY" b="1" dirty="0" smtClean="0"/>
              <a:t>Valor de Sustitución o Reposición: </a:t>
            </a:r>
            <a:r>
              <a:rPr lang="es-PY" dirty="0" smtClean="0"/>
              <a:t>costo de sustitución.</a:t>
            </a:r>
          </a:p>
          <a:p>
            <a:pPr algn="just">
              <a:lnSpc>
                <a:spcPct val="150000"/>
              </a:lnSpc>
              <a:spcBef>
                <a:spcPts val="600"/>
              </a:spcBef>
            </a:pPr>
            <a:r>
              <a:rPr lang="es-PY" b="1" dirty="0" smtClean="0"/>
              <a:t>Valor Subjetivo: </a:t>
            </a:r>
            <a:r>
              <a:rPr lang="es-PY" dirty="0" smtClean="0"/>
              <a:t>según óptica; comprador o vendedor.</a:t>
            </a:r>
          </a:p>
          <a:p>
            <a:pPr algn="just">
              <a:lnSpc>
                <a:spcPct val="150000"/>
              </a:lnSpc>
              <a:spcBef>
                <a:spcPts val="600"/>
              </a:spcBef>
            </a:pPr>
            <a:r>
              <a:rPr lang="es-PY" b="1" dirty="0" smtClean="0"/>
              <a:t>Valor Objetivo: </a:t>
            </a:r>
            <a:r>
              <a:rPr lang="es-PY" dirty="0" smtClean="0"/>
              <a:t>estandarizado o </a:t>
            </a:r>
            <a:r>
              <a:rPr lang="es-PY" dirty="0" err="1" smtClean="0"/>
              <a:t>modalización</a:t>
            </a:r>
            <a:r>
              <a:rPr lang="es-PY" dirty="0" smtClean="0"/>
              <a:t>.</a:t>
            </a:r>
          </a:p>
          <a:p>
            <a:pPr algn="just">
              <a:lnSpc>
                <a:spcPct val="150000"/>
              </a:lnSpc>
              <a:spcBef>
                <a:spcPts val="600"/>
              </a:spcBef>
            </a:pPr>
            <a:r>
              <a:rPr lang="es-PY" b="1" dirty="0" smtClean="0"/>
              <a:t>Valor </a:t>
            </a:r>
            <a:r>
              <a:rPr lang="es-PY" b="1" dirty="0"/>
              <a:t>expropiatorio:</a:t>
            </a:r>
            <a:r>
              <a:rPr lang="es-PY" dirty="0"/>
              <a:t> compensación a la expropiación, considerando rendimiento actual y </a:t>
            </a:r>
            <a:r>
              <a:rPr lang="es-PY" dirty="0" smtClean="0"/>
              <a:t>potencial.</a:t>
            </a:r>
            <a:endParaRPr lang="es-PY" dirty="0"/>
          </a:p>
          <a:p>
            <a:pPr algn="just">
              <a:lnSpc>
                <a:spcPct val="150000"/>
              </a:lnSpc>
              <a:spcBef>
                <a:spcPts val="600"/>
              </a:spcBef>
            </a:pPr>
            <a:r>
              <a:rPr lang="es-PY" b="1" dirty="0" smtClean="0"/>
              <a:t>Valor </a:t>
            </a:r>
            <a:r>
              <a:rPr lang="es-PY" b="1" dirty="0"/>
              <a:t>hipotecario o garantizado:</a:t>
            </a:r>
            <a:r>
              <a:rPr lang="es-PY" dirty="0"/>
              <a:t> para garantía de préstamos </a:t>
            </a:r>
            <a:r>
              <a:rPr lang="es-PY" dirty="0" smtClean="0"/>
              <a:t>obtenidos.</a:t>
            </a:r>
            <a:endParaRPr lang="es-PY" dirty="0"/>
          </a:p>
          <a:p>
            <a:pPr algn="just">
              <a:lnSpc>
                <a:spcPct val="150000"/>
              </a:lnSpc>
              <a:spcBef>
                <a:spcPts val="600"/>
              </a:spcBef>
            </a:pPr>
            <a:r>
              <a:rPr lang="es-PY" b="1" dirty="0" smtClean="0"/>
              <a:t>Valor </a:t>
            </a:r>
            <a:r>
              <a:rPr lang="es-PY" b="1" dirty="0"/>
              <a:t>de afección: </a:t>
            </a:r>
            <a:r>
              <a:rPr lang="es-PY" dirty="0"/>
              <a:t>afectivo y subjetivo (personales</a:t>
            </a:r>
            <a:r>
              <a:rPr lang="es-PY" dirty="0" smtClean="0"/>
              <a:t>).</a:t>
            </a:r>
            <a:endParaRPr lang="es-PY" dirty="0"/>
          </a:p>
          <a:p>
            <a:pPr algn="just">
              <a:lnSpc>
                <a:spcPct val="150000"/>
              </a:lnSpc>
              <a:spcBef>
                <a:spcPts val="600"/>
              </a:spcBef>
            </a:pPr>
            <a:r>
              <a:rPr lang="es-PY" b="1" dirty="0" smtClean="0"/>
              <a:t>Valor </a:t>
            </a:r>
            <a:r>
              <a:rPr lang="es-PY" b="1" dirty="0"/>
              <a:t>máximo </a:t>
            </a:r>
            <a:r>
              <a:rPr lang="es-PY" b="1" dirty="0" smtClean="0"/>
              <a:t>legal.</a:t>
            </a:r>
            <a:endParaRPr lang="es-PY" b="1" dirty="0"/>
          </a:p>
          <a:p>
            <a:pPr algn="just">
              <a:spcBef>
                <a:spcPts val="600"/>
              </a:spcBef>
            </a:pPr>
            <a:endParaRPr lang="es-PY" sz="17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15</a:t>
            </a:r>
            <a:endParaRPr lang="es-ES" dirty="0"/>
          </a:p>
        </p:txBody>
      </p:sp>
    </p:spTree>
    <p:extLst>
      <p:ext uri="{BB962C8B-B14F-4D97-AF65-F5344CB8AC3E}">
        <p14:creationId xmlns:p14="http://schemas.microsoft.com/office/powerpoint/2010/main" val="418556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COMPONENTES DEL INVENTARIO Y CONSIDERACIONES PARA SU </a:t>
            </a:r>
            <a:r>
              <a:rPr lang="es-PY" b="1" dirty="0" smtClean="0"/>
              <a:t>VALORACIÓN</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TIERRAS Y MEJORAS: superficie, topografía, clasificación, ubicación.</a:t>
            </a:r>
          </a:p>
          <a:p>
            <a:pPr algn="just">
              <a:lnSpc>
                <a:spcPct val="150000"/>
              </a:lnSpc>
              <a:spcBef>
                <a:spcPts val="600"/>
              </a:spcBef>
            </a:pPr>
            <a:r>
              <a:rPr lang="es-PY" sz="1600" dirty="0" smtClean="0"/>
              <a:t>Tierra</a:t>
            </a:r>
            <a:r>
              <a:rPr lang="es-PY" sz="1600" dirty="0"/>
              <a:t>: precio de mercado y expectativas de </a:t>
            </a:r>
            <a:r>
              <a:rPr lang="es-PY" sz="1600" dirty="0" smtClean="0"/>
              <a:t>rentabilidad.</a:t>
            </a:r>
            <a:endParaRPr lang="es-PY" sz="1600" dirty="0"/>
          </a:p>
          <a:p>
            <a:pPr algn="just">
              <a:lnSpc>
                <a:spcPct val="150000"/>
              </a:lnSpc>
              <a:spcBef>
                <a:spcPts val="600"/>
              </a:spcBef>
            </a:pPr>
            <a:r>
              <a:rPr lang="es-PY" sz="1600" dirty="0" smtClean="0"/>
              <a:t>Mejoras </a:t>
            </a:r>
            <a:r>
              <a:rPr lang="es-PY" sz="1600" dirty="0"/>
              <a:t>extraordinarias incorporadas indisolublemente a la tierra, y su valor queda incorporada a la de la </a:t>
            </a:r>
            <a:r>
              <a:rPr lang="es-PY" sz="1600" dirty="0" smtClean="0"/>
              <a:t>tierra.</a:t>
            </a:r>
            <a:endParaRPr lang="es-PY" sz="1600" dirty="0"/>
          </a:p>
          <a:p>
            <a:pPr algn="just">
              <a:lnSpc>
                <a:spcPct val="150000"/>
              </a:lnSpc>
              <a:spcBef>
                <a:spcPts val="600"/>
              </a:spcBef>
            </a:pPr>
            <a:r>
              <a:rPr lang="es-PY" sz="1600" dirty="0" smtClean="0"/>
              <a:t>Cultivos </a:t>
            </a:r>
            <a:r>
              <a:rPr lang="es-PY" sz="1600" dirty="0"/>
              <a:t>por cosechar: (especie</a:t>
            </a:r>
            <a:r>
              <a:rPr lang="es-PY" sz="1600" dirty="0" smtClean="0"/>
              <a:t>).</a:t>
            </a:r>
          </a:p>
          <a:p>
            <a:pPr lvl="1" algn="just">
              <a:lnSpc>
                <a:spcPct val="150000"/>
              </a:lnSpc>
              <a:spcBef>
                <a:spcPts val="600"/>
              </a:spcBef>
            </a:pPr>
            <a:r>
              <a:rPr lang="es-PY" sz="1400" dirty="0" smtClean="0"/>
              <a:t>en </a:t>
            </a:r>
            <a:r>
              <a:rPr lang="es-PY" sz="1400" dirty="0"/>
              <a:t>primera fase: costo de </a:t>
            </a:r>
            <a:r>
              <a:rPr lang="es-PY" sz="1400" dirty="0" smtClean="0"/>
              <a:t>implementación</a:t>
            </a:r>
          </a:p>
          <a:p>
            <a:pPr lvl="1" algn="just">
              <a:lnSpc>
                <a:spcPct val="150000"/>
              </a:lnSpc>
              <a:spcBef>
                <a:spcPts val="600"/>
              </a:spcBef>
            </a:pPr>
            <a:r>
              <a:rPr lang="es-PY" sz="1400" dirty="0" smtClean="0"/>
              <a:t>en </a:t>
            </a:r>
            <a:r>
              <a:rPr lang="es-PY" sz="1400" dirty="0"/>
              <a:t>fases finales: rendimiento esperado-costo de </a:t>
            </a:r>
            <a:r>
              <a:rPr lang="es-PY" sz="1400" dirty="0" smtClean="0"/>
              <a:t>cosecha</a:t>
            </a:r>
          </a:p>
          <a:p>
            <a:pPr lvl="1" algn="just">
              <a:lnSpc>
                <a:spcPct val="150000"/>
              </a:lnSpc>
              <a:spcBef>
                <a:spcPts val="600"/>
              </a:spcBef>
            </a:pPr>
            <a:r>
              <a:rPr lang="es-PY" sz="1400" dirty="0" smtClean="0"/>
              <a:t>cultivos </a:t>
            </a:r>
            <a:r>
              <a:rPr lang="es-PY" sz="1400" dirty="0"/>
              <a:t>permanentes: producción, precio de mercado, depreciación</a:t>
            </a:r>
          </a:p>
          <a:p>
            <a:pPr algn="just">
              <a:spcBef>
                <a:spcPts val="600"/>
              </a:spcBef>
            </a:pPr>
            <a:endParaRPr lang="es-AR" sz="1700" dirty="0" smtClean="0"/>
          </a:p>
          <a:p>
            <a:pPr marL="0" indent="0" algn="ctr">
              <a:spcBef>
                <a:spcPts val="600"/>
              </a:spcBef>
              <a:buNone/>
            </a:pPr>
            <a:r>
              <a:rPr lang="es-PY" sz="1700" b="1" i="1" dirty="0"/>
              <a:t>El Valor de los CULTIVOS es </a:t>
            </a:r>
            <a:r>
              <a:rPr lang="es-PY" sz="1700" b="1" i="1" u="sng" dirty="0"/>
              <a:t>independiente</a:t>
            </a:r>
            <a:r>
              <a:rPr lang="es-PY" sz="1700" b="1" i="1" dirty="0"/>
              <a:t> </a:t>
            </a:r>
            <a:r>
              <a:rPr lang="es-PY" sz="1700" b="1" i="1" dirty="0" smtClean="0"/>
              <a:t>del </a:t>
            </a:r>
            <a:r>
              <a:rPr lang="es-PY" sz="1700" b="1" i="1" dirty="0"/>
              <a:t>VALOR de la </a:t>
            </a:r>
            <a:r>
              <a:rPr lang="es-PY" sz="1700" b="1" i="1" dirty="0" smtClean="0"/>
              <a:t>TIERRA!!!</a:t>
            </a:r>
            <a:endParaRPr lang="es-PY" sz="1700" b="1" i="1" dirty="0"/>
          </a:p>
          <a:p>
            <a:pPr algn="just">
              <a:spcBef>
                <a:spcPts val="600"/>
              </a:spcBef>
            </a:pPr>
            <a:endParaRPr lang="es-PY" sz="17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16</a:t>
            </a:r>
            <a:endParaRPr lang="es-ES" dirty="0"/>
          </a:p>
        </p:txBody>
      </p:sp>
    </p:spTree>
    <p:extLst>
      <p:ext uri="{BB962C8B-B14F-4D97-AF65-F5344CB8AC3E}">
        <p14:creationId xmlns:p14="http://schemas.microsoft.com/office/powerpoint/2010/main" val="395502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COMPONENTES DEL INVENTARIO Y CONSIDERACIONES PARA SU </a:t>
            </a:r>
            <a:r>
              <a:rPr lang="es-PY" b="1" dirty="0" smtClean="0"/>
              <a:t>VALORACIÓN</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77278" y="1237293"/>
            <a:ext cx="6724461" cy="5155373"/>
          </a:xfrm>
        </p:spPr>
        <p:txBody>
          <a:bodyPr rtlCol="0">
            <a:noAutofit/>
          </a:bodyPr>
          <a:lstStyle/>
          <a:p>
            <a:pPr marL="0" indent="0">
              <a:lnSpc>
                <a:spcPct val="150000"/>
              </a:lnSpc>
              <a:spcBef>
                <a:spcPts val="600"/>
              </a:spcBef>
              <a:buNone/>
            </a:pPr>
            <a:r>
              <a:rPr lang="es-PY" sz="1500" b="1" u="sng" dirty="0"/>
              <a:t>EDIFICIOS, CONSTRUCCIONES Y ESTRUCTURAS PERMANENTES: </a:t>
            </a:r>
          </a:p>
          <a:p>
            <a:pPr algn="just">
              <a:lnSpc>
                <a:spcPct val="150000"/>
              </a:lnSpc>
              <a:spcBef>
                <a:spcPts val="600"/>
              </a:spcBef>
            </a:pPr>
            <a:r>
              <a:rPr lang="es-PY" sz="1500" dirty="0" smtClean="0"/>
              <a:t>Casas</a:t>
            </a:r>
            <a:r>
              <a:rPr lang="es-PY" sz="1500" dirty="0"/>
              <a:t>, establos, silos, corrales, galpones, alambradas, etc</a:t>
            </a:r>
            <a:r>
              <a:rPr lang="es-PY" sz="1500" dirty="0" smtClean="0"/>
              <a:t>.; se considera </a:t>
            </a:r>
            <a:r>
              <a:rPr lang="es-PY" sz="1500" dirty="0"/>
              <a:t>valor original, vida útil, años de uso, </a:t>
            </a:r>
            <a:r>
              <a:rPr lang="es-PY" sz="1500" dirty="0" smtClean="0"/>
              <a:t>depreciación.</a:t>
            </a:r>
          </a:p>
          <a:p>
            <a:pPr marL="0" indent="0" algn="just">
              <a:lnSpc>
                <a:spcPct val="150000"/>
              </a:lnSpc>
              <a:spcBef>
                <a:spcPts val="600"/>
              </a:spcBef>
              <a:buNone/>
            </a:pPr>
            <a:endParaRPr lang="es-PY" sz="800" dirty="0" smtClean="0"/>
          </a:p>
          <a:p>
            <a:pPr marL="0" indent="0" algn="just">
              <a:lnSpc>
                <a:spcPct val="150000"/>
              </a:lnSpc>
              <a:spcBef>
                <a:spcPts val="600"/>
              </a:spcBef>
              <a:buNone/>
            </a:pPr>
            <a:r>
              <a:rPr lang="es-PY" sz="1500" b="1" u="sng" dirty="0"/>
              <a:t>MAQUINARIAS Y EQUIPOS:</a:t>
            </a:r>
            <a:r>
              <a:rPr lang="es-PY" sz="1500" dirty="0"/>
              <a:t> </a:t>
            </a:r>
            <a:endParaRPr lang="es-PY" sz="1500" dirty="0" smtClean="0"/>
          </a:p>
          <a:p>
            <a:pPr algn="just">
              <a:lnSpc>
                <a:spcPct val="150000"/>
              </a:lnSpc>
              <a:spcBef>
                <a:spcPts val="600"/>
              </a:spcBef>
            </a:pPr>
            <a:r>
              <a:rPr lang="es-PY" sz="1500" dirty="0"/>
              <a:t>C</a:t>
            </a:r>
            <a:r>
              <a:rPr lang="es-PY" sz="1500" dirty="0" smtClean="0"/>
              <a:t>on </a:t>
            </a:r>
            <a:r>
              <a:rPr lang="es-PY" sz="1500" dirty="0"/>
              <a:t>detalle y </a:t>
            </a:r>
            <a:r>
              <a:rPr lang="es-PY" sz="1500" dirty="0" smtClean="0"/>
              <a:t>descripción. se </a:t>
            </a:r>
            <a:r>
              <a:rPr lang="es-PY" sz="1500" dirty="0"/>
              <a:t>considera valor original, vida útil, uso, depreciación y valor de </a:t>
            </a:r>
            <a:r>
              <a:rPr lang="es-PY" sz="1500" dirty="0" smtClean="0"/>
              <a:t>mercado.</a:t>
            </a:r>
          </a:p>
          <a:p>
            <a:pPr marL="0" indent="0" algn="just">
              <a:lnSpc>
                <a:spcPct val="150000"/>
              </a:lnSpc>
              <a:spcBef>
                <a:spcPts val="600"/>
              </a:spcBef>
              <a:buNone/>
            </a:pPr>
            <a:endParaRPr lang="es-PY" sz="800" dirty="0" smtClean="0"/>
          </a:p>
          <a:p>
            <a:pPr marL="0" indent="0" algn="just">
              <a:lnSpc>
                <a:spcPct val="150000"/>
              </a:lnSpc>
              <a:spcBef>
                <a:spcPts val="600"/>
              </a:spcBef>
              <a:buNone/>
            </a:pPr>
            <a:r>
              <a:rPr lang="es-PY" sz="1500" b="1" u="sng" dirty="0" smtClean="0"/>
              <a:t>ANIMALES</a:t>
            </a:r>
            <a:r>
              <a:rPr lang="es-PY" sz="1500" b="1" u="sng" dirty="0"/>
              <a:t>:</a:t>
            </a:r>
          </a:p>
          <a:p>
            <a:pPr algn="just">
              <a:lnSpc>
                <a:spcPct val="150000"/>
              </a:lnSpc>
              <a:spcBef>
                <a:spcPts val="600"/>
              </a:spcBef>
            </a:pPr>
            <a:r>
              <a:rPr lang="es-PY" sz="1500" b="1" dirty="0" smtClean="0"/>
              <a:t>Ganado </a:t>
            </a:r>
            <a:r>
              <a:rPr lang="es-PY" sz="1500" b="1" dirty="0"/>
              <a:t>de renta: </a:t>
            </a:r>
            <a:r>
              <a:rPr lang="es-PY" sz="1500" dirty="0"/>
              <a:t>reproductores, lecheras, </a:t>
            </a:r>
            <a:r>
              <a:rPr lang="es-PY" sz="1500" dirty="0" smtClean="0"/>
              <a:t>etc.; </a:t>
            </a:r>
            <a:r>
              <a:rPr lang="es-PY" sz="1500" dirty="0"/>
              <a:t>se deprecian y sus productos se valoran separadamente del </a:t>
            </a:r>
            <a:r>
              <a:rPr lang="es-PY" sz="1500" dirty="0" smtClean="0"/>
              <a:t>animal.</a:t>
            </a:r>
          </a:p>
          <a:p>
            <a:pPr algn="just">
              <a:lnSpc>
                <a:spcPct val="150000"/>
              </a:lnSpc>
              <a:spcBef>
                <a:spcPts val="600"/>
              </a:spcBef>
            </a:pPr>
            <a:r>
              <a:rPr lang="es-PY" sz="1500" b="1" dirty="0" smtClean="0"/>
              <a:t>Ganado </a:t>
            </a:r>
            <a:r>
              <a:rPr lang="es-PY" sz="1500" b="1" dirty="0"/>
              <a:t>en crecimiento y engorde:</a:t>
            </a:r>
            <a:r>
              <a:rPr lang="es-PY" sz="1500" dirty="0"/>
              <a:t> no sufren depreciación y sus productos se valora con el animal; se usa valor de </a:t>
            </a:r>
            <a:r>
              <a:rPr lang="es-PY" sz="1500" dirty="0" smtClean="0"/>
              <a:t>mercado.</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17</a:t>
            </a:r>
            <a:endParaRPr lang="es-ES" dirty="0"/>
          </a:p>
        </p:txBody>
      </p:sp>
    </p:spTree>
    <p:extLst>
      <p:ext uri="{BB962C8B-B14F-4D97-AF65-F5344CB8AC3E}">
        <p14:creationId xmlns:p14="http://schemas.microsoft.com/office/powerpoint/2010/main" val="2791435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COMPONENTES DEL INVENTARIO Y CONSIDERACIONES PARA SU </a:t>
            </a:r>
            <a:r>
              <a:rPr lang="es-PY" b="1" dirty="0" smtClean="0"/>
              <a:t>VALORACIÓN</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77278" y="1237293"/>
            <a:ext cx="6724461" cy="5155373"/>
          </a:xfrm>
        </p:spPr>
        <p:txBody>
          <a:bodyPr rtlCol="0">
            <a:noAutofit/>
          </a:bodyPr>
          <a:lstStyle/>
          <a:p>
            <a:pPr marL="0" indent="0">
              <a:lnSpc>
                <a:spcPct val="150000"/>
              </a:lnSpc>
              <a:spcBef>
                <a:spcPts val="600"/>
              </a:spcBef>
              <a:buNone/>
            </a:pPr>
            <a:r>
              <a:rPr lang="es-PY" sz="1500" b="1" u="sng" dirty="0"/>
              <a:t>MATERIALES, INSUMOS, PRODUCTOS Y SUBPRODUCTOS: </a:t>
            </a:r>
          </a:p>
          <a:p>
            <a:pPr algn="just">
              <a:lnSpc>
                <a:spcPct val="150000"/>
              </a:lnSpc>
              <a:spcBef>
                <a:spcPts val="600"/>
              </a:spcBef>
            </a:pPr>
            <a:r>
              <a:rPr lang="es-PY" sz="1500" dirty="0"/>
              <a:t>Precio según </a:t>
            </a:r>
            <a:r>
              <a:rPr lang="es-PY" sz="1500" dirty="0" smtClean="0"/>
              <a:t>factura.</a:t>
            </a:r>
            <a:endParaRPr lang="es-PY" sz="1500" dirty="0"/>
          </a:p>
          <a:p>
            <a:pPr algn="just">
              <a:lnSpc>
                <a:spcPct val="150000"/>
              </a:lnSpc>
              <a:spcBef>
                <a:spcPts val="600"/>
              </a:spcBef>
            </a:pPr>
            <a:r>
              <a:rPr lang="es-PY" sz="1500" dirty="0"/>
              <a:t>Precio </a:t>
            </a:r>
            <a:r>
              <a:rPr lang="es-PY" sz="1500" dirty="0" smtClean="0"/>
              <a:t>promedio.</a:t>
            </a:r>
            <a:endParaRPr lang="es-PY" sz="1500" dirty="0"/>
          </a:p>
          <a:p>
            <a:pPr algn="just">
              <a:lnSpc>
                <a:spcPct val="150000"/>
              </a:lnSpc>
              <a:spcBef>
                <a:spcPts val="600"/>
              </a:spcBef>
            </a:pPr>
            <a:r>
              <a:rPr lang="es-PY" sz="1500" dirty="0"/>
              <a:t>Valor de </a:t>
            </a:r>
            <a:r>
              <a:rPr lang="es-PY" sz="1500" dirty="0" smtClean="0"/>
              <a:t>mercado.</a:t>
            </a:r>
            <a:endParaRPr lang="es-PY" sz="1500" dirty="0"/>
          </a:p>
          <a:p>
            <a:pPr algn="just">
              <a:lnSpc>
                <a:spcPct val="150000"/>
              </a:lnSpc>
              <a:spcBef>
                <a:spcPts val="600"/>
              </a:spcBef>
            </a:pPr>
            <a:r>
              <a:rPr lang="es-PY" sz="1500" dirty="0"/>
              <a:t>PEPS (Precio de Entrada-Precio de Salida</a:t>
            </a:r>
            <a:r>
              <a:rPr lang="es-PY" sz="1500" dirty="0" smtClean="0"/>
              <a:t>).</a:t>
            </a:r>
          </a:p>
          <a:p>
            <a:pPr marL="0" indent="0" algn="just">
              <a:lnSpc>
                <a:spcPct val="150000"/>
              </a:lnSpc>
              <a:spcBef>
                <a:spcPts val="600"/>
              </a:spcBef>
              <a:buNone/>
            </a:pPr>
            <a:endParaRPr lang="es-PY" sz="800" dirty="0" smtClean="0"/>
          </a:p>
          <a:p>
            <a:pPr marL="0" indent="0" algn="just">
              <a:lnSpc>
                <a:spcPct val="150000"/>
              </a:lnSpc>
              <a:spcBef>
                <a:spcPts val="600"/>
              </a:spcBef>
              <a:buNone/>
            </a:pPr>
            <a:r>
              <a:rPr lang="es-PY" sz="1500" b="1" u="sng" dirty="0"/>
              <a:t>DINERO QUE POSEE Y DERECHOS POR </a:t>
            </a:r>
            <a:r>
              <a:rPr lang="es-PY" sz="1500" b="1" u="sng" dirty="0" smtClean="0"/>
              <a:t>COBRAR:</a:t>
            </a:r>
            <a:r>
              <a:rPr lang="es-PY" sz="1500" dirty="0" smtClean="0"/>
              <a:t> </a:t>
            </a:r>
          </a:p>
          <a:p>
            <a:pPr algn="just">
              <a:lnSpc>
                <a:spcPct val="150000"/>
              </a:lnSpc>
              <a:spcBef>
                <a:spcPts val="600"/>
              </a:spcBef>
            </a:pPr>
            <a:r>
              <a:rPr lang="es-PY" sz="1500" dirty="0"/>
              <a:t>Se determinan; montos, plazos, condiciones, partes </a:t>
            </a:r>
            <a:r>
              <a:rPr lang="es-PY" sz="1500" dirty="0" smtClean="0"/>
              <a:t>afectadas.</a:t>
            </a:r>
          </a:p>
          <a:p>
            <a:pPr marL="0" indent="0" algn="just">
              <a:lnSpc>
                <a:spcPct val="150000"/>
              </a:lnSpc>
              <a:spcBef>
                <a:spcPts val="600"/>
              </a:spcBef>
              <a:buNone/>
            </a:pPr>
            <a:endParaRPr lang="es-PY" sz="800" dirty="0" smtClean="0"/>
          </a:p>
          <a:p>
            <a:pPr marL="0" indent="0" algn="just">
              <a:lnSpc>
                <a:spcPct val="150000"/>
              </a:lnSpc>
              <a:spcBef>
                <a:spcPts val="600"/>
              </a:spcBef>
              <a:buNone/>
            </a:pPr>
            <a:r>
              <a:rPr lang="es-PY" sz="1500" b="1" u="sng" dirty="0"/>
              <a:t>OBLIGACIONES POR PAGAR:</a:t>
            </a:r>
          </a:p>
          <a:p>
            <a:pPr algn="just">
              <a:lnSpc>
                <a:spcPct val="150000"/>
              </a:lnSpc>
              <a:spcBef>
                <a:spcPts val="600"/>
              </a:spcBef>
            </a:pPr>
            <a:r>
              <a:rPr lang="es-PY" sz="1500" dirty="0"/>
              <a:t>Se consignan; partes involucradas, plazos o vencimientos, monto, tasa de interés, condiciones generales, </a:t>
            </a:r>
            <a:r>
              <a:rPr lang="es-PY" sz="1500" dirty="0" smtClean="0"/>
              <a:t>etc.</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18</a:t>
            </a:r>
            <a:endParaRPr lang="es-ES" dirty="0"/>
          </a:p>
        </p:txBody>
      </p:sp>
    </p:spTree>
    <p:extLst>
      <p:ext uri="{BB962C8B-B14F-4D97-AF65-F5344CB8AC3E}">
        <p14:creationId xmlns:p14="http://schemas.microsoft.com/office/powerpoint/2010/main" val="260914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Objetivos</a:t>
            </a:r>
            <a:endParaRPr lang="es-ES" sz="2300" dirty="0">
              <a:solidFill>
                <a:schemeClr val="bg1"/>
              </a:solidFill>
            </a:endParaRPr>
          </a:p>
        </p:txBody>
      </p:sp>
      <p:sp>
        <p:nvSpPr>
          <p:cNvPr id="23"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96875" y="1912666"/>
            <a:ext cx="6093863" cy="3032667"/>
          </a:xfrm>
        </p:spPr>
        <p:txBody>
          <a:bodyPr rtlCol="0">
            <a:normAutofit/>
          </a:bodyPr>
          <a:lstStyle/>
          <a:p>
            <a:r>
              <a:rPr lang="es-PY" dirty="0"/>
              <a:t>Contribuir a la </a:t>
            </a:r>
            <a:r>
              <a:rPr lang="es-PY" b="1" dirty="0" smtClean="0"/>
              <a:t>elaboración</a:t>
            </a:r>
            <a:r>
              <a:rPr lang="es-PY" dirty="0" smtClean="0"/>
              <a:t> </a:t>
            </a:r>
            <a:r>
              <a:rPr lang="es-PY" dirty="0"/>
              <a:t>y </a:t>
            </a:r>
            <a:r>
              <a:rPr lang="es-PY" b="1" dirty="0"/>
              <a:t>valoración</a:t>
            </a:r>
            <a:r>
              <a:rPr lang="es-PY" dirty="0"/>
              <a:t> de los </a:t>
            </a:r>
            <a:r>
              <a:rPr lang="es-PY" b="1" dirty="0"/>
              <a:t>REGISTROS</a:t>
            </a:r>
            <a:r>
              <a:rPr lang="es-PY" dirty="0"/>
              <a:t> en la empresa ganadera</a:t>
            </a:r>
            <a:r>
              <a:rPr lang="es-PY" dirty="0" smtClean="0"/>
              <a:t>.</a:t>
            </a:r>
          </a:p>
          <a:p>
            <a:endParaRPr lang="es-AR" dirty="0" smtClean="0"/>
          </a:p>
          <a:p>
            <a:endParaRPr lang="es-PY" dirty="0" smtClean="0"/>
          </a:p>
          <a:p>
            <a:r>
              <a:rPr lang="es-PY" dirty="0" smtClean="0"/>
              <a:t>Aprovechar </a:t>
            </a:r>
            <a:r>
              <a:rPr lang="es-PY" dirty="0"/>
              <a:t>la </a:t>
            </a:r>
            <a:r>
              <a:rPr lang="es-PY" b="1" dirty="0"/>
              <a:t>información</a:t>
            </a:r>
            <a:r>
              <a:rPr lang="es-PY" dirty="0"/>
              <a:t> proveniente del </a:t>
            </a:r>
            <a:r>
              <a:rPr lang="es-PY" b="1" dirty="0"/>
              <a:t>inventario</a:t>
            </a:r>
            <a:r>
              <a:rPr lang="es-PY" dirty="0"/>
              <a:t> para la </a:t>
            </a:r>
            <a:r>
              <a:rPr lang="es-PY" b="1" dirty="0"/>
              <a:t>planificación</a:t>
            </a:r>
            <a:r>
              <a:rPr lang="es-PY" dirty="0"/>
              <a:t> y el </a:t>
            </a:r>
            <a:r>
              <a:rPr lang="es-PY" b="1" dirty="0"/>
              <a:t>control</a:t>
            </a:r>
            <a:r>
              <a:rPr lang="es-PY" dirty="0"/>
              <a:t> dentro de la empresa ganadera.</a:t>
            </a:r>
          </a:p>
          <a:p>
            <a:endParaRPr lang="es-PY" dirty="0"/>
          </a:p>
        </p:txBody>
      </p:sp>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5" name="Imagen 14"/>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a:t>
            </a:r>
            <a:endParaRPr lang="es-ES" dirty="0"/>
          </a:p>
        </p:txBody>
      </p:sp>
    </p:spTree>
    <p:extLst>
      <p:ext uri="{BB962C8B-B14F-4D97-AF65-F5344CB8AC3E}">
        <p14:creationId xmlns:p14="http://schemas.microsoft.com/office/powerpoint/2010/main" val="94487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7">
            <a:hlinkClick r:id="rId3"/>
            <a:extLst>
              <a:ext uri="{FF2B5EF4-FFF2-40B4-BE49-F238E27FC236}">
                <a16:creationId xmlns="" xmlns:a16="http://schemas.microsoft.com/office/drawing/2014/main" id="{5FC6C278-4035-446A-A94B-030E792FDDF5}"/>
              </a:ext>
            </a:extLst>
          </p:cNvPr>
          <p:cNvSpPr txBox="1"/>
          <p:nvPr/>
        </p:nvSpPr>
        <p:spPr>
          <a:xfrm>
            <a:off x="1667454" y="3067939"/>
            <a:ext cx="9096374" cy="2754986"/>
          </a:xfrm>
          <a:prstGeom prst="rect">
            <a:avLst/>
          </a:prstGeom>
          <a:noFill/>
        </p:spPr>
        <p:txBody>
          <a:bodyPr wrap="square" rtlCol="0">
            <a:noAutofit/>
          </a:bodyPr>
          <a:lstStyle/>
          <a:p>
            <a:pPr algn="ctr"/>
            <a:r>
              <a:rPr lang="es-ES" sz="6000" dirty="0">
                <a:solidFill>
                  <a:schemeClr val="tx2">
                    <a:lumMod val="75000"/>
                  </a:schemeClr>
                </a:solidFill>
              </a:rPr>
              <a:t>BALANCE DE INVENTARIO   (inventario sintético)</a:t>
            </a:r>
          </a:p>
        </p:txBody>
      </p:sp>
      <p:pic>
        <p:nvPicPr>
          <p:cNvPr id="3" name="Imagen 2"/>
          <p:cNvPicPr/>
          <p:nvPr/>
        </p:nvPicPr>
        <p:blipFill>
          <a:blip r:embed="rId4">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6" name="Imagen 5"/>
          <p:cNvPicPr>
            <a:picLocks noChangeAspect="1"/>
          </p:cNvPicPr>
          <p:nvPr/>
        </p:nvPicPr>
        <p:blipFill>
          <a:blip r:embed="rId5"/>
          <a:stretch>
            <a:fillRect/>
          </a:stretch>
        </p:blipFill>
        <p:spPr>
          <a:xfrm>
            <a:off x="2195349" y="885736"/>
            <a:ext cx="2333951" cy="628738"/>
          </a:xfrm>
          <a:prstGeom prst="rect">
            <a:avLst/>
          </a:prstGeom>
        </p:spPr>
      </p:pic>
      <p:sp>
        <p:nvSpPr>
          <p:cNvPr id="5"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19</a:t>
            </a:r>
            <a:endParaRPr lang="es-ES" dirty="0"/>
          </a:p>
        </p:txBody>
      </p:sp>
    </p:spTree>
    <p:extLst>
      <p:ext uri="{BB962C8B-B14F-4D97-AF65-F5344CB8AC3E}">
        <p14:creationId xmlns:p14="http://schemas.microsoft.com/office/powerpoint/2010/main" val="121071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INVENTARIO   (inventario sintético)</a:t>
            </a:r>
            <a:br>
              <a:rPr lang="es-PY" b="1" dirty="0"/>
            </a:br>
            <a:r>
              <a:rPr lang="es-PY" b="1" dirty="0"/>
              <a:t/>
            </a:r>
            <a:br>
              <a:rPr lang="es-PY" b="1" dirty="0"/>
            </a:br>
            <a:r>
              <a:rPr lang="es-PY" sz="2000" dirty="0" smtClean="0"/>
              <a:t>Conceptos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dirty="0"/>
              <a:t>E</a:t>
            </a:r>
            <a:r>
              <a:rPr lang="es-PY" sz="1700" dirty="0" smtClean="0"/>
              <a:t>s </a:t>
            </a:r>
            <a:r>
              <a:rPr lang="es-PY" sz="1700" dirty="0"/>
              <a:t>un resumen del inventario, ordenando las cuentas por su </a:t>
            </a:r>
            <a:r>
              <a:rPr lang="es-PY" sz="1700" b="1" i="1" dirty="0"/>
              <a:t>liquidez (ACTIVOS)</a:t>
            </a:r>
            <a:r>
              <a:rPr lang="es-PY" sz="1700" dirty="0"/>
              <a:t> o   </a:t>
            </a:r>
            <a:r>
              <a:rPr lang="es-PY" sz="1700" b="1" i="1" dirty="0"/>
              <a:t>exigibilidad (PASIVOS)</a:t>
            </a:r>
            <a:r>
              <a:rPr lang="es-PY" sz="1700" dirty="0"/>
              <a:t>,   según la </a:t>
            </a:r>
            <a:r>
              <a:rPr lang="es-PY" sz="1700" b="1" dirty="0"/>
              <a:t>Ecuación Fundamental de la Contabilidad</a:t>
            </a:r>
            <a:r>
              <a:rPr lang="es-PY" sz="1700" dirty="0"/>
              <a:t>.</a:t>
            </a:r>
          </a:p>
          <a:p>
            <a:pPr algn="just">
              <a:spcBef>
                <a:spcPts val="600"/>
              </a:spcBef>
            </a:pPr>
            <a:endParaRPr lang="es-PY" sz="1700" dirty="0"/>
          </a:p>
          <a:p>
            <a:pPr algn="just">
              <a:spcBef>
                <a:spcPts val="600"/>
              </a:spcBef>
            </a:pPr>
            <a:r>
              <a:rPr lang="es-PY" sz="1700" dirty="0" smtClean="0"/>
              <a:t>Es </a:t>
            </a:r>
            <a:r>
              <a:rPr lang="es-PY" sz="1700" dirty="0"/>
              <a:t>un documento </a:t>
            </a:r>
            <a:r>
              <a:rPr lang="es-PY" sz="1700" b="1" dirty="0"/>
              <a:t>contable</a:t>
            </a:r>
            <a:r>
              <a:rPr lang="es-PY" sz="1700" dirty="0"/>
              <a:t> con las cuentas debidamente separadas en bienes y derechos que constituyen el </a:t>
            </a:r>
            <a:r>
              <a:rPr lang="es-PY" sz="1700" b="1" dirty="0"/>
              <a:t>ACTIVO</a:t>
            </a:r>
            <a:r>
              <a:rPr lang="es-PY" sz="1700" dirty="0"/>
              <a:t> de la empresa, y las obligaciones y fondos propios que forman el </a:t>
            </a:r>
            <a:r>
              <a:rPr lang="es-PY" sz="1700" b="1" dirty="0"/>
              <a:t>PASIVO</a:t>
            </a:r>
            <a:r>
              <a:rPr lang="es-PY" sz="1700" dirty="0"/>
              <a:t> de la misma. </a:t>
            </a:r>
            <a:endParaRPr lang="es-PY" sz="1700" dirty="0" smtClean="0"/>
          </a:p>
          <a:p>
            <a:pPr marL="0" indent="0" algn="just">
              <a:spcBef>
                <a:spcPts val="600"/>
              </a:spcBef>
              <a:buNone/>
            </a:pPr>
            <a:endParaRPr lang="es-PY" sz="1700" dirty="0"/>
          </a:p>
          <a:p>
            <a:pPr marL="0" indent="0" algn="ctr">
              <a:spcBef>
                <a:spcPts val="600"/>
              </a:spcBef>
              <a:buNone/>
            </a:pPr>
            <a:r>
              <a:rPr lang="es-PY" sz="1400" dirty="0"/>
              <a:t>R</a:t>
            </a:r>
            <a:r>
              <a:rPr lang="es-PY" sz="1400" dirty="0" smtClean="0"/>
              <a:t>efleja </a:t>
            </a:r>
            <a:r>
              <a:rPr lang="es-PY" sz="1400" dirty="0"/>
              <a:t>la situación económica financiera de la empresa en un “momento dado” (el momento de realizar el inventario</a:t>
            </a:r>
            <a:r>
              <a:rPr lang="es-PY" sz="1400" dirty="0" smtClean="0"/>
              <a:t>).</a:t>
            </a:r>
          </a:p>
          <a:p>
            <a:pPr marL="0" indent="0" algn="ctr">
              <a:spcBef>
                <a:spcPts val="600"/>
              </a:spcBef>
              <a:buNone/>
            </a:pPr>
            <a:endParaRPr lang="es-PY" sz="1400" dirty="0"/>
          </a:p>
          <a:p>
            <a:pPr marL="0" indent="0" algn="ctr">
              <a:spcBef>
                <a:spcPts val="600"/>
              </a:spcBef>
              <a:buNone/>
            </a:pPr>
            <a:r>
              <a:rPr lang="es-PY" sz="1400" dirty="0" smtClean="0"/>
              <a:t>Se </a:t>
            </a:r>
            <a:r>
              <a:rPr lang="es-PY" sz="1400" dirty="0"/>
              <a:t>trata, pues, de un concepto estático</a:t>
            </a:r>
            <a:r>
              <a:rPr lang="es-PY" sz="1400" dirty="0" smtClean="0"/>
              <a:t>.</a:t>
            </a:r>
            <a:endParaRPr lang="es-PY" sz="14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20</a:t>
            </a:r>
            <a:endParaRPr lang="es-ES" dirty="0"/>
          </a:p>
        </p:txBody>
      </p:sp>
    </p:spTree>
    <p:extLst>
      <p:ext uri="{BB962C8B-B14F-4D97-AF65-F5344CB8AC3E}">
        <p14:creationId xmlns:p14="http://schemas.microsoft.com/office/powerpoint/2010/main" val="14176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INVENTARIO   (inventario sintético)</a:t>
            </a:r>
            <a:br>
              <a:rPr lang="es-PY" b="1" dirty="0"/>
            </a:br>
            <a:r>
              <a:rPr lang="es-PY" b="1" dirty="0"/>
              <a:t/>
            </a:r>
            <a:br>
              <a:rPr lang="es-PY" b="1" dirty="0"/>
            </a:br>
            <a:r>
              <a:rPr lang="es-PY" sz="2000" dirty="0" smtClean="0"/>
              <a:t>Objetivos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lnSpc>
                <a:spcPct val="200000"/>
              </a:lnSpc>
              <a:spcBef>
                <a:spcPts val="600"/>
              </a:spcBef>
            </a:pPr>
            <a:r>
              <a:rPr lang="es-AR" sz="1700" b="1" dirty="0" smtClean="0"/>
              <a:t>Objetivos</a:t>
            </a:r>
          </a:p>
          <a:p>
            <a:pPr lvl="1" algn="just">
              <a:lnSpc>
                <a:spcPct val="200000"/>
              </a:lnSpc>
              <a:spcBef>
                <a:spcPts val="600"/>
              </a:spcBef>
            </a:pPr>
            <a:r>
              <a:rPr lang="es-PY" sz="1500" dirty="0" smtClean="0"/>
              <a:t>Establecer el </a:t>
            </a:r>
            <a:r>
              <a:rPr lang="es-PY" sz="1500" dirty="0"/>
              <a:t>respaldo de pago de las </a:t>
            </a:r>
            <a:r>
              <a:rPr lang="es-PY" sz="1500" b="1" dirty="0"/>
              <a:t>obligaciones</a:t>
            </a:r>
            <a:r>
              <a:rPr lang="es-PY" sz="1500" dirty="0"/>
              <a:t> contraídas.</a:t>
            </a:r>
          </a:p>
          <a:p>
            <a:pPr lvl="1" algn="just">
              <a:lnSpc>
                <a:spcPct val="200000"/>
              </a:lnSpc>
              <a:spcBef>
                <a:spcPts val="600"/>
              </a:spcBef>
            </a:pPr>
            <a:r>
              <a:rPr lang="es-PY" sz="1500" dirty="0" smtClean="0"/>
              <a:t>Planificación </a:t>
            </a:r>
            <a:r>
              <a:rPr lang="es-PY" sz="1500" dirty="0"/>
              <a:t>de la financiación del </a:t>
            </a:r>
            <a:r>
              <a:rPr lang="es-PY" sz="1500" b="1" dirty="0"/>
              <a:t>proceso productivo</a:t>
            </a:r>
            <a:r>
              <a:rPr lang="es-PY" sz="1500" dirty="0"/>
              <a:t>.</a:t>
            </a:r>
          </a:p>
          <a:p>
            <a:pPr lvl="1" algn="just">
              <a:lnSpc>
                <a:spcPct val="200000"/>
              </a:lnSpc>
              <a:spcBef>
                <a:spcPts val="600"/>
              </a:spcBef>
            </a:pPr>
            <a:r>
              <a:rPr lang="es-PY" sz="1500" dirty="0"/>
              <a:t>D</a:t>
            </a:r>
            <a:r>
              <a:rPr lang="es-PY" sz="1500" dirty="0" smtClean="0"/>
              <a:t>eterminar </a:t>
            </a:r>
            <a:r>
              <a:rPr lang="es-PY" sz="1500" dirty="0"/>
              <a:t>y evaluar la </a:t>
            </a:r>
            <a:r>
              <a:rPr lang="es-PY" sz="1500" b="1" dirty="0"/>
              <a:t>liquidez</a:t>
            </a:r>
            <a:r>
              <a:rPr lang="es-PY" sz="1500" dirty="0"/>
              <a:t>  y  la </a:t>
            </a:r>
            <a:r>
              <a:rPr lang="es-PY" sz="1500" b="1" dirty="0"/>
              <a:t>solvencia</a:t>
            </a:r>
            <a:r>
              <a:rPr lang="es-PY" sz="1500" dirty="0"/>
              <a:t>.</a:t>
            </a:r>
          </a:p>
          <a:p>
            <a:pPr marL="457200" lvl="1" indent="0" algn="just">
              <a:lnSpc>
                <a:spcPct val="200000"/>
              </a:lnSpc>
              <a:spcBef>
                <a:spcPts val="600"/>
              </a:spcBef>
              <a:buNone/>
            </a:pPr>
            <a:endParaRPr lang="es-PY" sz="12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21</a:t>
            </a:r>
          </a:p>
        </p:txBody>
      </p:sp>
    </p:spTree>
    <p:extLst>
      <p:ext uri="{BB962C8B-B14F-4D97-AF65-F5344CB8AC3E}">
        <p14:creationId xmlns:p14="http://schemas.microsoft.com/office/powerpoint/2010/main" val="861054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INVENTARIO   (inventario sintético</a:t>
            </a:r>
            <a:r>
              <a:rPr lang="es-PY" b="1" dirty="0" smtClean="0"/>
              <a:t>)</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dirty="0"/>
              <a:t>Desde el punto de vista </a:t>
            </a:r>
            <a:r>
              <a:rPr lang="es-PY" sz="1700" b="1" dirty="0"/>
              <a:t>patrimonial</a:t>
            </a:r>
            <a:r>
              <a:rPr lang="es-PY" sz="1700" dirty="0"/>
              <a:t>, refleja íntegramente el </a:t>
            </a:r>
            <a:r>
              <a:rPr lang="es-PY" sz="1700" b="1" dirty="0"/>
              <a:t>PATRIMONIO DE LA EMPRESA</a:t>
            </a:r>
            <a:r>
              <a:rPr lang="es-PY" sz="1700" dirty="0"/>
              <a:t>, recogiéndose en el </a:t>
            </a:r>
            <a:r>
              <a:rPr lang="es-PY" sz="1700" b="1" dirty="0"/>
              <a:t>ACTIVO</a:t>
            </a:r>
            <a:r>
              <a:rPr lang="es-PY" sz="1700" dirty="0"/>
              <a:t> los bienes y derechos que la empresa posee, y en el </a:t>
            </a:r>
            <a:r>
              <a:rPr lang="es-PY" sz="1700" b="1" dirty="0"/>
              <a:t>PASIVO</a:t>
            </a:r>
            <a:r>
              <a:rPr lang="es-PY" sz="1700" dirty="0"/>
              <a:t> las obligaciones contraídas con terceras personas junto con las obligaciones con los propietarios </a:t>
            </a:r>
            <a:r>
              <a:rPr lang="es-PY" sz="1700" b="1" dirty="0"/>
              <a:t>(CAPITAL)</a:t>
            </a:r>
            <a:r>
              <a:rPr lang="es-PY" sz="1700" dirty="0"/>
              <a:t> por sus aportaciones; y consigo misma, consecuencia de los recursos generados y no distribuidos </a:t>
            </a:r>
            <a:r>
              <a:rPr lang="es-PY" sz="1700" b="1" dirty="0"/>
              <a:t>(RESERVAS y otros FONDOS</a:t>
            </a:r>
            <a:r>
              <a:rPr lang="es-PY" sz="1700" b="1" dirty="0" smtClean="0"/>
              <a:t>)</a:t>
            </a:r>
            <a:r>
              <a:rPr lang="es-PY" sz="1700" dirty="0" smtClean="0"/>
              <a:t>.</a:t>
            </a:r>
          </a:p>
          <a:p>
            <a:pPr algn="just">
              <a:spcBef>
                <a:spcPts val="600"/>
              </a:spcBef>
            </a:pPr>
            <a:endParaRPr lang="es-AR" sz="1700" dirty="0"/>
          </a:p>
          <a:p>
            <a:pPr algn="just">
              <a:spcBef>
                <a:spcPts val="600"/>
              </a:spcBef>
            </a:pPr>
            <a:r>
              <a:rPr lang="es-PY" sz="1700" dirty="0"/>
              <a:t>Desde la perspectiva </a:t>
            </a:r>
            <a:r>
              <a:rPr lang="es-PY" sz="1700" b="1" dirty="0"/>
              <a:t>económica – financiera</a:t>
            </a:r>
            <a:r>
              <a:rPr lang="es-PY" sz="1700" dirty="0"/>
              <a:t>, representa ordenados adecuadamente, la totalidad de los recursos que la empresa dispone en un momento determinado; en el </a:t>
            </a:r>
            <a:r>
              <a:rPr lang="es-PY" sz="1700" b="1" dirty="0"/>
              <a:t>PASIVO</a:t>
            </a:r>
            <a:r>
              <a:rPr lang="es-PY" sz="1700" dirty="0"/>
              <a:t> se recogerá los recursos según su procedencia y exigibilidad y en el </a:t>
            </a:r>
            <a:r>
              <a:rPr lang="es-PY" sz="1700" b="1" dirty="0"/>
              <a:t>ACTIVO</a:t>
            </a:r>
            <a:r>
              <a:rPr lang="es-PY" sz="1700" dirty="0"/>
              <a:t> se reflejará la utilización que de ellos se ha realizado y su facilidad en transformarse en dinero efectivo.</a:t>
            </a:r>
          </a:p>
          <a:p>
            <a:pPr marL="0" indent="0" algn="just">
              <a:spcBef>
                <a:spcPts val="600"/>
              </a:spcBef>
              <a:buNone/>
            </a:pPr>
            <a:endParaRPr lang="es-PY" sz="1700" dirty="0"/>
          </a:p>
          <a:p>
            <a:pPr marL="457200" lvl="1" indent="0" algn="just">
              <a:lnSpc>
                <a:spcPct val="200000"/>
              </a:lnSpc>
              <a:spcBef>
                <a:spcPts val="600"/>
              </a:spcBef>
              <a:buNone/>
            </a:pPr>
            <a:endParaRPr lang="es-PY" sz="12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22</a:t>
            </a:r>
            <a:endParaRPr lang="es-ES" dirty="0"/>
          </a:p>
        </p:txBody>
      </p:sp>
    </p:spTree>
    <p:extLst>
      <p:ext uri="{BB962C8B-B14F-4D97-AF65-F5344CB8AC3E}">
        <p14:creationId xmlns:p14="http://schemas.microsoft.com/office/powerpoint/2010/main" val="1587862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Ordenamiento y clasificación de las cuentas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marL="0" indent="0">
              <a:lnSpc>
                <a:spcPct val="150000"/>
              </a:lnSpc>
              <a:spcBef>
                <a:spcPts val="600"/>
              </a:spcBef>
              <a:buNone/>
            </a:pPr>
            <a:r>
              <a:rPr lang="es-PY" b="1" u="sng" dirty="0" smtClean="0"/>
              <a:t>ACTIVOS</a:t>
            </a:r>
            <a:endParaRPr lang="es-PY" b="1" u="sng" dirty="0"/>
          </a:p>
          <a:p>
            <a:pPr algn="just">
              <a:lnSpc>
                <a:spcPct val="150000"/>
              </a:lnSpc>
              <a:spcBef>
                <a:spcPts val="600"/>
              </a:spcBef>
              <a:spcAft>
                <a:spcPts val="800"/>
              </a:spcAft>
            </a:pPr>
            <a:r>
              <a:rPr lang="es-PY" sz="1600" b="1" dirty="0"/>
              <a:t>CIRCULANTE: </a:t>
            </a:r>
            <a:r>
              <a:rPr lang="es-PY" sz="1600" dirty="0"/>
              <a:t>de liquidación inmediata o en menos de 1 año; bienes y derechos cuya transformación en dinero efectivo sean en un tiempo inferior a un año o un ciclo de producción</a:t>
            </a:r>
            <a:r>
              <a:rPr lang="es-PY" sz="1600" dirty="0" smtClean="0"/>
              <a:t>.</a:t>
            </a:r>
          </a:p>
          <a:p>
            <a:pPr lvl="1" algn="just">
              <a:lnSpc>
                <a:spcPct val="150000"/>
              </a:lnSpc>
              <a:spcBef>
                <a:spcPts val="600"/>
              </a:spcBef>
              <a:spcAft>
                <a:spcPts val="800"/>
              </a:spcAft>
            </a:pPr>
            <a:r>
              <a:rPr lang="es-PY" sz="1400" b="1" dirty="0"/>
              <a:t>A. C. Disponible: </a:t>
            </a:r>
            <a:r>
              <a:rPr lang="es-PY" sz="1400" dirty="0"/>
              <a:t>incluye BIENES y DERECHOS de liquidez  inmediata  o  casi  inmediatamente; </a:t>
            </a:r>
            <a:r>
              <a:rPr lang="es-PY" sz="1400" dirty="0" err="1"/>
              <a:t>ej</a:t>
            </a:r>
            <a:r>
              <a:rPr lang="es-PY" sz="1400" dirty="0"/>
              <a:t>: caja, banco.</a:t>
            </a:r>
          </a:p>
          <a:p>
            <a:pPr lvl="1" algn="just">
              <a:lnSpc>
                <a:spcPct val="150000"/>
              </a:lnSpc>
              <a:spcBef>
                <a:spcPts val="600"/>
              </a:spcBef>
              <a:spcAft>
                <a:spcPts val="800"/>
              </a:spcAft>
            </a:pPr>
            <a:r>
              <a:rPr lang="es-PY" sz="1400" b="1" dirty="0"/>
              <a:t>A.C. Realizable: </a:t>
            </a:r>
            <a:r>
              <a:rPr lang="es-PY" sz="1400" dirty="0"/>
              <a:t>de liquidez  en un plazo inferior a un año; </a:t>
            </a:r>
            <a:r>
              <a:rPr lang="es-PY" sz="1400" dirty="0" err="1"/>
              <a:t>ej</a:t>
            </a:r>
            <a:r>
              <a:rPr lang="es-PY" sz="1400" dirty="0"/>
              <a:t>: documentos a cobrar, animales terminados.</a:t>
            </a:r>
          </a:p>
          <a:p>
            <a:pPr lvl="1" algn="just">
              <a:lnSpc>
                <a:spcPct val="150000"/>
              </a:lnSpc>
              <a:spcBef>
                <a:spcPts val="600"/>
              </a:spcBef>
              <a:spcAft>
                <a:spcPts val="800"/>
              </a:spcAft>
            </a:pPr>
            <a:r>
              <a:rPr lang="es-PY" sz="1400" dirty="0"/>
              <a:t> </a:t>
            </a:r>
            <a:r>
              <a:rPr lang="es-PY" sz="1400" b="1" dirty="0"/>
              <a:t>A.C. Existencias: </a:t>
            </a:r>
            <a:r>
              <a:rPr lang="es-PY" sz="1400" dirty="0"/>
              <a:t>Bienes comercializables en menos de un año; </a:t>
            </a:r>
            <a:r>
              <a:rPr lang="es-PY" sz="1400" dirty="0" err="1"/>
              <a:t>ej</a:t>
            </a:r>
            <a:r>
              <a:rPr lang="es-PY" sz="1400" dirty="0"/>
              <a:t>: productos, subproductos, </a:t>
            </a:r>
            <a:r>
              <a:rPr lang="es-PY" sz="1400" dirty="0" smtClean="0"/>
              <a:t>insumos.</a:t>
            </a: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23</a:t>
            </a:r>
            <a:endParaRPr lang="es-ES" dirty="0"/>
          </a:p>
        </p:txBody>
      </p:sp>
    </p:spTree>
    <p:extLst>
      <p:ext uri="{BB962C8B-B14F-4D97-AF65-F5344CB8AC3E}">
        <p14:creationId xmlns:p14="http://schemas.microsoft.com/office/powerpoint/2010/main" val="213832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Ordenamiento y clasificación de las cuentas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lnSpc>
                <a:spcPct val="150000"/>
              </a:lnSpc>
              <a:spcBef>
                <a:spcPts val="600"/>
              </a:spcBef>
              <a:spcAft>
                <a:spcPts val="800"/>
              </a:spcAft>
            </a:pPr>
            <a:r>
              <a:rPr lang="es-PY" sz="1700" b="1" dirty="0"/>
              <a:t>INTERMEDIO: </a:t>
            </a:r>
            <a:r>
              <a:rPr lang="es-PY" sz="1700" dirty="0"/>
              <a:t>incluye bienes y derechos de menor </a:t>
            </a:r>
            <a:r>
              <a:rPr lang="es-PY" sz="1700" dirty="0" smtClean="0"/>
              <a:t>liquidez </a:t>
            </a:r>
            <a:r>
              <a:rPr lang="es-PY" sz="1700" dirty="0"/>
              <a:t>que el circulante o de difícil determinación del </a:t>
            </a:r>
            <a:r>
              <a:rPr lang="es-PY" sz="1700" dirty="0" smtClean="0"/>
              <a:t>valor; </a:t>
            </a:r>
            <a:r>
              <a:rPr lang="es-PY" sz="1700" dirty="0" err="1" smtClean="0"/>
              <a:t>ej</a:t>
            </a:r>
            <a:r>
              <a:rPr lang="es-PY" sz="1700" dirty="0"/>
              <a:t>: gastos diferidos (alquileres pagados, adelantos de salarios), cultivos, seguros pagados, licencias, etc</a:t>
            </a:r>
            <a:r>
              <a:rPr lang="es-PY" sz="1700" dirty="0" smtClean="0"/>
              <a:t>.</a:t>
            </a:r>
          </a:p>
          <a:p>
            <a:pPr algn="just">
              <a:lnSpc>
                <a:spcPct val="150000"/>
              </a:lnSpc>
              <a:spcBef>
                <a:spcPts val="600"/>
              </a:spcBef>
              <a:spcAft>
                <a:spcPts val="800"/>
              </a:spcAft>
            </a:pPr>
            <a:r>
              <a:rPr lang="es-PY" sz="1700" b="1" dirty="0" smtClean="0"/>
              <a:t>FIJO</a:t>
            </a:r>
            <a:r>
              <a:rPr lang="es-PY" sz="1700" b="1" dirty="0"/>
              <a:t>: </a:t>
            </a:r>
            <a:r>
              <a:rPr lang="es-PY" sz="1700" dirty="0"/>
              <a:t>incluye bienes y derechos (inversiones) de carácter permanente, y cuyo valor es difícilmente disponible, o su liquidación afecta al proceso productivo; </a:t>
            </a:r>
            <a:r>
              <a:rPr lang="es-PY" sz="1700" dirty="0" err="1"/>
              <a:t>ej</a:t>
            </a:r>
            <a:r>
              <a:rPr lang="es-PY" sz="1700" dirty="0"/>
              <a:t>: tierra, infraestructuras, maquinarias, reproductores, etc.</a:t>
            </a:r>
          </a:p>
          <a:p>
            <a:pPr algn="just">
              <a:lnSpc>
                <a:spcPct val="150000"/>
              </a:lnSpc>
              <a:spcBef>
                <a:spcPts val="600"/>
              </a:spcBef>
              <a:spcAft>
                <a:spcPts val="800"/>
              </a:spcAft>
            </a:pPr>
            <a:endParaRPr lang="es-PY" sz="1400" dirty="0" smtClean="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24</a:t>
            </a:r>
            <a:endParaRPr lang="es-ES" dirty="0"/>
          </a:p>
        </p:txBody>
      </p:sp>
    </p:spTree>
    <p:extLst>
      <p:ext uri="{BB962C8B-B14F-4D97-AF65-F5344CB8AC3E}">
        <p14:creationId xmlns:p14="http://schemas.microsoft.com/office/powerpoint/2010/main" val="4031820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Ordenamiento y clasificación de las cuentas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marL="0" indent="0">
              <a:lnSpc>
                <a:spcPct val="150000"/>
              </a:lnSpc>
              <a:spcBef>
                <a:spcPts val="600"/>
              </a:spcBef>
              <a:buNone/>
            </a:pPr>
            <a:r>
              <a:rPr lang="es-PY" b="1" u="sng" dirty="0" smtClean="0"/>
              <a:t>PASIVOS</a:t>
            </a:r>
            <a:endParaRPr lang="es-PY" b="1" u="sng" dirty="0"/>
          </a:p>
          <a:p>
            <a:pPr algn="just">
              <a:lnSpc>
                <a:spcPct val="150000"/>
              </a:lnSpc>
              <a:spcBef>
                <a:spcPts val="600"/>
              </a:spcBef>
              <a:spcAft>
                <a:spcPts val="800"/>
              </a:spcAft>
            </a:pPr>
            <a:r>
              <a:rPr lang="es-PY" sz="1500" b="1" dirty="0"/>
              <a:t>CIRCULANTE: </a:t>
            </a:r>
            <a:r>
              <a:rPr lang="es-PY" sz="1500" dirty="0"/>
              <a:t>incluye los compromisos contraídos y cuyo vencimiento o exigibilidad es menor a un </a:t>
            </a:r>
            <a:r>
              <a:rPr lang="es-PY" sz="1500" dirty="0" smtClean="0"/>
              <a:t>año; </a:t>
            </a:r>
            <a:r>
              <a:rPr lang="es-PY" sz="1500" dirty="0" err="1"/>
              <a:t>ej</a:t>
            </a:r>
            <a:r>
              <a:rPr lang="es-PY" sz="1500" dirty="0"/>
              <a:t>: facturas a crédito, tarjetas de crédito, proveedores  varios, impuestos vencidos, salarios atrasados</a:t>
            </a:r>
            <a:r>
              <a:rPr lang="es-PY" sz="1500" dirty="0" smtClean="0"/>
              <a:t>.</a:t>
            </a:r>
          </a:p>
          <a:p>
            <a:pPr algn="just">
              <a:lnSpc>
                <a:spcPct val="150000"/>
              </a:lnSpc>
              <a:spcBef>
                <a:spcPts val="600"/>
              </a:spcBef>
              <a:spcAft>
                <a:spcPts val="800"/>
              </a:spcAft>
            </a:pPr>
            <a:r>
              <a:rPr lang="es-PY" sz="1500" b="1" dirty="0"/>
              <a:t>INTERMEDIO: </a:t>
            </a:r>
            <a:r>
              <a:rPr lang="es-PY" sz="1500" dirty="0"/>
              <a:t>exigibilidad de difícil determinación; plazo y </a:t>
            </a:r>
            <a:r>
              <a:rPr lang="es-PY" sz="1500" dirty="0" smtClean="0"/>
              <a:t>monto; </a:t>
            </a:r>
            <a:r>
              <a:rPr lang="es-PY" sz="1500" dirty="0" err="1"/>
              <a:t>ej</a:t>
            </a:r>
            <a:r>
              <a:rPr lang="es-PY" sz="1500" dirty="0"/>
              <a:t>: alquileres cobrados por adelantado, etc.</a:t>
            </a:r>
          </a:p>
          <a:p>
            <a:pPr algn="just">
              <a:lnSpc>
                <a:spcPct val="150000"/>
              </a:lnSpc>
              <a:spcBef>
                <a:spcPts val="600"/>
              </a:spcBef>
              <a:spcAft>
                <a:spcPts val="800"/>
              </a:spcAft>
            </a:pPr>
            <a:r>
              <a:rPr lang="es-PY" sz="1500" b="1" dirty="0"/>
              <a:t>FIJO: </a:t>
            </a:r>
            <a:r>
              <a:rPr lang="es-PY" sz="1500" dirty="0"/>
              <a:t>exigibilidad de largo plazo (mas de 1 año</a:t>
            </a:r>
            <a:r>
              <a:rPr lang="es-PY" sz="1500" dirty="0" smtClean="0"/>
              <a:t>); </a:t>
            </a:r>
            <a:r>
              <a:rPr lang="es-PY" sz="1500" dirty="0" err="1"/>
              <a:t>ej</a:t>
            </a:r>
            <a:r>
              <a:rPr lang="es-PY" sz="1500" dirty="0"/>
              <a:t>: hipotecas, préstamos de largo plazo, etc</a:t>
            </a:r>
            <a:r>
              <a:rPr lang="es-PY" sz="1500" dirty="0" smtClean="0"/>
              <a:t>.</a:t>
            </a:r>
          </a:p>
          <a:p>
            <a:pPr marL="0" indent="0" algn="just">
              <a:lnSpc>
                <a:spcPct val="150000"/>
              </a:lnSpc>
              <a:spcBef>
                <a:spcPts val="600"/>
              </a:spcBef>
              <a:spcAft>
                <a:spcPts val="800"/>
              </a:spcAft>
              <a:buNone/>
            </a:pPr>
            <a:r>
              <a:rPr lang="es-PY" sz="1600" b="1" u="sng" dirty="0" smtClean="0"/>
              <a:t>CAPITAL</a:t>
            </a:r>
            <a:endParaRPr lang="es-PY" sz="1600" b="1" u="sng" dirty="0"/>
          </a:p>
          <a:p>
            <a:pPr algn="just">
              <a:lnSpc>
                <a:spcPct val="150000"/>
              </a:lnSpc>
              <a:spcBef>
                <a:spcPts val="600"/>
              </a:spcBef>
              <a:spcAft>
                <a:spcPts val="800"/>
              </a:spcAft>
            </a:pPr>
            <a:r>
              <a:rPr lang="es-PY" sz="1500" dirty="0" smtClean="0"/>
              <a:t>PASIVO </a:t>
            </a:r>
            <a:r>
              <a:rPr lang="es-PY" sz="1500" dirty="0"/>
              <a:t>no EXIGIBLE, es el APORTE de los </a:t>
            </a:r>
            <a:r>
              <a:rPr lang="es-PY" sz="1500" dirty="0" smtClean="0"/>
              <a:t>empresarios.</a:t>
            </a:r>
            <a:endParaRPr lang="es-PY" sz="1500" dirty="0"/>
          </a:p>
          <a:p>
            <a:pPr algn="just">
              <a:lnSpc>
                <a:spcPct val="150000"/>
              </a:lnSpc>
              <a:spcBef>
                <a:spcPts val="600"/>
              </a:spcBef>
              <a:spcAft>
                <a:spcPts val="800"/>
              </a:spcAft>
            </a:pPr>
            <a:endParaRPr lang="es-PY" sz="1400" dirty="0" smtClean="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25</a:t>
            </a:r>
            <a:endParaRPr lang="es-ES" dirty="0"/>
          </a:p>
        </p:txBody>
      </p:sp>
    </p:spTree>
    <p:extLst>
      <p:ext uri="{BB962C8B-B14F-4D97-AF65-F5344CB8AC3E}">
        <p14:creationId xmlns:p14="http://schemas.microsoft.com/office/powerpoint/2010/main" val="1361475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Modelo ACTIVOS</a:t>
            </a:r>
            <a:endParaRPr lang="es-ES" sz="2300" dirty="0">
              <a:solidFill>
                <a:schemeClr val="bg1"/>
              </a:solidFill>
            </a:endParaRPr>
          </a:p>
        </p:txBody>
      </p:sp>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5"/>
          <a:stretch>
            <a:fillRect/>
          </a:stretch>
        </p:blipFill>
        <p:spPr>
          <a:xfrm>
            <a:off x="833275" y="679572"/>
            <a:ext cx="1567026" cy="466813"/>
          </a:xfrm>
          <a:prstGeom prst="rect">
            <a:avLst/>
          </a:prstGeom>
        </p:spPr>
      </p:pic>
      <p:graphicFrame>
        <p:nvGraphicFramePr>
          <p:cNvPr id="6" name="Object 2">
            <a:extLst>
              <a:ext uri="{FF2B5EF4-FFF2-40B4-BE49-F238E27FC236}">
                <a16:creationId xmlns="" xmlns:a16="http://schemas.microsoft.com/office/drawing/2014/main" id="{FBFF2F3C-0512-7C9C-408E-E9684822AF2B}"/>
              </a:ext>
            </a:extLst>
          </p:cNvPr>
          <p:cNvGraphicFramePr>
            <a:graphicFrameLocks noChangeAspect="1"/>
          </p:cNvGraphicFramePr>
          <p:nvPr>
            <p:extLst>
              <p:ext uri="{D42A27DB-BD31-4B8C-83A1-F6EECF244321}">
                <p14:modId xmlns:p14="http://schemas.microsoft.com/office/powerpoint/2010/main" val="1899431048"/>
              </p:ext>
            </p:extLst>
          </p:nvPr>
        </p:nvGraphicFramePr>
        <p:xfrm>
          <a:off x="5299372" y="912978"/>
          <a:ext cx="6208713" cy="6200775"/>
        </p:xfrm>
        <a:graphic>
          <a:graphicData uri="http://schemas.openxmlformats.org/presentationml/2006/ole">
            <mc:AlternateContent xmlns:mc="http://schemas.openxmlformats.org/markup-compatibility/2006">
              <mc:Choice xmlns:v="urn:schemas-microsoft-com:vml" Requires="v">
                <p:oleObj spid="_x0000_s1031" name="Document" r:id="rId7" imgW="6393519" imgH="6389427" progId="Word.Document.8">
                  <p:embed/>
                </p:oleObj>
              </mc:Choice>
              <mc:Fallback>
                <p:oleObj name="Document" r:id="rId7" imgW="6393519" imgH="6389427" progId="Word.Document.8">
                  <p:embed/>
                  <p:pic>
                    <p:nvPicPr>
                      <p:cNvPr id="0" name=""/>
                      <p:cNvPicPr>
                        <a:picLocks noChangeAspect="1" noChangeArrowheads="1"/>
                      </p:cNvPicPr>
                      <p:nvPr/>
                    </p:nvPicPr>
                    <p:blipFill>
                      <a:blip r:embed="rId8"/>
                      <a:srcRect/>
                      <a:stretch>
                        <a:fillRect/>
                      </a:stretch>
                    </p:blipFill>
                    <p:spPr bwMode="auto">
                      <a:xfrm>
                        <a:off x="5299372" y="912978"/>
                        <a:ext cx="6208713"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26</a:t>
            </a:r>
          </a:p>
        </p:txBody>
      </p:sp>
    </p:spTree>
    <p:extLst>
      <p:ext uri="{BB962C8B-B14F-4D97-AF65-F5344CB8AC3E}">
        <p14:creationId xmlns:p14="http://schemas.microsoft.com/office/powerpoint/2010/main" val="2274386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Modelo PASIVOS</a:t>
            </a:r>
            <a:endParaRPr lang="es-ES" sz="2300" dirty="0">
              <a:solidFill>
                <a:schemeClr val="bg1"/>
              </a:solidFill>
            </a:endParaRPr>
          </a:p>
        </p:txBody>
      </p:sp>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5"/>
          <a:stretch>
            <a:fillRect/>
          </a:stretch>
        </p:blipFill>
        <p:spPr>
          <a:xfrm>
            <a:off x="833275" y="679572"/>
            <a:ext cx="1567026" cy="466813"/>
          </a:xfrm>
          <a:prstGeom prst="rect">
            <a:avLst/>
          </a:prstGeom>
        </p:spPr>
      </p:pic>
      <p:graphicFrame>
        <p:nvGraphicFramePr>
          <p:cNvPr id="9" name="Object 3">
            <a:extLst>
              <a:ext uri="{FF2B5EF4-FFF2-40B4-BE49-F238E27FC236}">
                <a16:creationId xmlns="" xmlns:a16="http://schemas.microsoft.com/office/drawing/2014/main" id="{7F283241-7D96-9805-9276-D8206C327FC0}"/>
              </a:ext>
            </a:extLst>
          </p:cNvPr>
          <p:cNvGraphicFramePr>
            <a:graphicFrameLocks noChangeAspect="1"/>
          </p:cNvGraphicFramePr>
          <p:nvPr>
            <p:extLst>
              <p:ext uri="{D42A27DB-BD31-4B8C-83A1-F6EECF244321}">
                <p14:modId xmlns:p14="http://schemas.microsoft.com/office/powerpoint/2010/main" val="2420975195"/>
              </p:ext>
            </p:extLst>
          </p:nvPr>
        </p:nvGraphicFramePr>
        <p:xfrm>
          <a:off x="5079897" y="912978"/>
          <a:ext cx="6089650" cy="5651500"/>
        </p:xfrm>
        <a:graphic>
          <a:graphicData uri="http://schemas.openxmlformats.org/presentationml/2006/ole">
            <mc:AlternateContent xmlns:mc="http://schemas.openxmlformats.org/markup-compatibility/2006">
              <mc:Choice xmlns:v="urn:schemas-microsoft-com:vml" Requires="v">
                <p:oleObj spid="_x0000_s2055" name="Document" r:id="rId7" imgW="5704798" imgH="5298866" progId="Word.Document.8">
                  <p:embed/>
                </p:oleObj>
              </mc:Choice>
              <mc:Fallback>
                <p:oleObj name="Document" r:id="rId7" imgW="5704798" imgH="5298866" progId="Word.Document.8">
                  <p:embed/>
                  <p:pic>
                    <p:nvPicPr>
                      <p:cNvPr id="0" name=""/>
                      <p:cNvPicPr>
                        <a:picLocks noChangeAspect="1" noChangeArrowheads="1"/>
                      </p:cNvPicPr>
                      <p:nvPr/>
                    </p:nvPicPr>
                    <p:blipFill>
                      <a:blip r:embed="rId8"/>
                      <a:srcRect/>
                      <a:stretch>
                        <a:fillRect/>
                      </a:stretch>
                    </p:blipFill>
                    <p:spPr bwMode="auto">
                      <a:xfrm>
                        <a:off x="5079897" y="912978"/>
                        <a:ext cx="6089650" cy="5651500"/>
                      </a:xfrm>
                      <a:prstGeom prst="rect">
                        <a:avLst/>
                      </a:prstGeom>
                      <a:noFill/>
                      <a:ln>
                        <a:noFill/>
                      </a:ln>
                      <a:effectLst/>
                      <a:extLst/>
                    </p:spPr>
                  </p:pic>
                </p:oleObj>
              </mc:Fallback>
            </mc:AlternateContent>
          </a:graphicData>
        </a:graphic>
      </p:graphicFrame>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27</a:t>
            </a:r>
            <a:endParaRPr lang="es-ES" dirty="0"/>
          </a:p>
        </p:txBody>
      </p:sp>
    </p:spTree>
    <p:extLst>
      <p:ext uri="{BB962C8B-B14F-4D97-AF65-F5344CB8AC3E}">
        <p14:creationId xmlns:p14="http://schemas.microsoft.com/office/powerpoint/2010/main" val="256295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graphicFrame>
        <p:nvGraphicFramePr>
          <p:cNvPr id="8" name="Marcador de posición de contenido 2" descr="3 viñetas numeradas en una fila&#10;">
            <a:extLst>
              <a:ext uri="{FF2B5EF4-FFF2-40B4-BE49-F238E27FC236}">
                <a16:creationId xmlns="" xmlns:a16="http://schemas.microsoft.com/office/drawing/2014/main" id="{98A38006-F5DD-4447-B2BD-295B48BD10E7}"/>
              </a:ext>
            </a:extLst>
          </p:cNvPr>
          <p:cNvGraphicFramePr>
            <a:graphicFrameLocks/>
          </p:cNvGraphicFramePr>
          <p:nvPr>
            <p:extLst>
              <p:ext uri="{D42A27DB-BD31-4B8C-83A1-F6EECF244321}">
                <p14:modId xmlns:p14="http://schemas.microsoft.com/office/powerpoint/2010/main" val="3628565576"/>
              </p:ext>
            </p:extLst>
          </p:nvPr>
        </p:nvGraphicFramePr>
        <p:xfrm>
          <a:off x="5193404" y="1371781"/>
          <a:ext cx="6391275" cy="5375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28</a:t>
            </a:r>
            <a:endParaRPr lang="es-ES" dirty="0"/>
          </a:p>
        </p:txBody>
      </p:sp>
    </p:spTree>
    <p:extLst>
      <p:ext uri="{BB962C8B-B14F-4D97-AF65-F5344CB8AC3E}">
        <p14:creationId xmlns:p14="http://schemas.microsoft.com/office/powerpoint/2010/main" val="113201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Registros</a:t>
            </a:r>
            <a:br>
              <a:rPr lang="es-PY" b="1" dirty="0" smtClean="0"/>
            </a:br>
            <a:r>
              <a:rPr lang="es-PY" b="1" dirty="0">
                <a:solidFill>
                  <a:srgbClr val="EBEBEB"/>
                </a:solidFill>
              </a:rPr>
              <a:t/>
            </a:r>
            <a:br>
              <a:rPr lang="es-PY" b="1" dirty="0">
                <a:solidFill>
                  <a:srgbClr val="EBEBEB"/>
                </a:solidFill>
              </a:rPr>
            </a:br>
            <a:r>
              <a:rPr lang="es-PY" sz="2000" dirty="0" smtClean="0">
                <a:solidFill>
                  <a:srgbClr val="EBEBEB"/>
                </a:solidFill>
              </a:rPr>
              <a:t>Concepto</a:t>
            </a:r>
            <a:br>
              <a:rPr lang="es-PY" sz="2000" dirty="0" smtClean="0">
                <a:solidFill>
                  <a:srgbClr val="EBEBEB"/>
                </a:solidFill>
              </a:rPr>
            </a:br>
            <a:r>
              <a:rPr lang="es-PY" sz="2000" dirty="0" smtClean="0">
                <a:solidFill>
                  <a:srgbClr val="EBEBEB"/>
                </a:solidFill>
              </a:rPr>
              <a:t>Objetivos</a:t>
            </a:r>
            <a:endParaRPr lang="es-ES" sz="2300" dirty="0">
              <a:solidFill>
                <a:schemeClr val="bg1"/>
              </a:solidFill>
            </a:endParaRPr>
          </a:p>
        </p:txBody>
      </p:sp>
      <p:sp>
        <p:nvSpPr>
          <p:cNvPr id="23"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05074" y="1216851"/>
            <a:ext cx="6847943" cy="5158311"/>
          </a:xfrm>
        </p:spPr>
        <p:txBody>
          <a:bodyPr rtlCol="0">
            <a:normAutofit/>
          </a:bodyPr>
          <a:lstStyle/>
          <a:p>
            <a:pPr algn="just"/>
            <a:r>
              <a:rPr lang="es-PY" b="1" dirty="0" smtClean="0"/>
              <a:t>Concepto:</a:t>
            </a:r>
          </a:p>
          <a:p>
            <a:pPr marL="457200" lvl="1" indent="0" algn="just">
              <a:buNone/>
            </a:pPr>
            <a:r>
              <a:rPr lang="es-PY" dirty="0" smtClean="0"/>
              <a:t>Son </a:t>
            </a:r>
            <a:r>
              <a:rPr lang="es-PY" b="1" i="1" u="sng" dirty="0"/>
              <a:t>anotaciones sistemáticas</a:t>
            </a:r>
            <a:r>
              <a:rPr lang="es-PY" dirty="0"/>
              <a:t> de las distintas operaciones que se realizan en la empresa, que posibilitan conocer y evaluar la marcha y los resultados productivos y económicos</a:t>
            </a:r>
            <a:r>
              <a:rPr lang="es-PY" dirty="0" smtClean="0"/>
              <a:t>.</a:t>
            </a:r>
          </a:p>
          <a:p>
            <a:pPr marL="457200" lvl="1" indent="0" algn="just">
              <a:buNone/>
            </a:pPr>
            <a:endParaRPr lang="es-PY" dirty="0"/>
          </a:p>
          <a:p>
            <a:pPr algn="just"/>
            <a:r>
              <a:rPr lang="es-PY" b="1" dirty="0" smtClean="0"/>
              <a:t>Objetivos:</a:t>
            </a:r>
          </a:p>
          <a:p>
            <a:pPr marL="457200" lvl="1" indent="0" algn="just">
              <a:buNone/>
            </a:pPr>
            <a:r>
              <a:rPr lang="es-PY" dirty="0"/>
              <a:t>- Cumplir con la disposición legal de cada país.</a:t>
            </a:r>
          </a:p>
          <a:p>
            <a:pPr marL="0" indent="0" algn="just">
              <a:buNone/>
            </a:pPr>
            <a:r>
              <a:rPr lang="es-PY" dirty="0"/>
              <a:t> 	</a:t>
            </a:r>
            <a:r>
              <a:rPr lang="es-PY" sz="1600" dirty="0"/>
              <a:t>- Medir el éxito de la Gestión Empresarial y comparar </a:t>
            </a:r>
            <a:r>
              <a:rPr lang="es-PY" sz="1600" dirty="0" smtClean="0"/>
              <a:t>	resultados</a:t>
            </a:r>
            <a:r>
              <a:rPr lang="es-PY" sz="1600" dirty="0"/>
              <a:t>.</a:t>
            </a:r>
          </a:p>
          <a:p>
            <a:pPr marL="0" indent="0" algn="just">
              <a:buNone/>
            </a:pPr>
            <a:r>
              <a:rPr lang="es-PY" sz="1600" dirty="0"/>
              <a:t> 	- Suministrar en forma continua datos (primarios) para </a:t>
            </a:r>
            <a:r>
              <a:rPr lang="es-PY" sz="1600" dirty="0" smtClean="0"/>
              <a:t>	planificar </a:t>
            </a:r>
            <a:r>
              <a:rPr lang="es-PY" sz="1600" dirty="0"/>
              <a:t>y </a:t>
            </a:r>
            <a:r>
              <a:rPr lang="es-PY" sz="1600" dirty="0" smtClean="0"/>
              <a:t>controlar </a:t>
            </a:r>
            <a:r>
              <a:rPr lang="es-PY" sz="1600" dirty="0"/>
              <a:t>las </a:t>
            </a:r>
            <a:r>
              <a:rPr lang="es-PY" sz="1600" dirty="0" smtClean="0"/>
              <a:t>actividades </a:t>
            </a:r>
            <a:r>
              <a:rPr lang="es-PY" sz="1600" dirty="0"/>
              <a:t>de la empresa.</a:t>
            </a:r>
          </a:p>
          <a:p>
            <a:pPr marL="0" indent="0" algn="just">
              <a:buNone/>
            </a:pPr>
            <a:r>
              <a:rPr lang="es-PY" sz="1600" dirty="0"/>
              <a:t> 	- Avalar solicitudes de crédito y otras fuentes de </a:t>
            </a:r>
            <a:r>
              <a:rPr lang="es-PY" sz="1600" dirty="0" smtClean="0"/>
              <a:t>financiación</a:t>
            </a:r>
            <a:r>
              <a:rPr lang="es-PY" sz="1600" dirty="0"/>
              <a:t>.</a:t>
            </a:r>
          </a:p>
          <a:p>
            <a:pPr marL="0" indent="0" algn="just">
              <a:buNone/>
            </a:pPr>
            <a:r>
              <a:rPr lang="es-PY" sz="1600" dirty="0"/>
              <a:t> 	- Proveer información para la administración (toma de </a:t>
            </a:r>
            <a:r>
              <a:rPr lang="es-PY" sz="1600" dirty="0" smtClean="0"/>
              <a:t>	decisiones).</a:t>
            </a:r>
            <a:endParaRPr lang="es-PY" b="1" dirty="0" smtClean="0"/>
          </a:p>
          <a:p>
            <a:pPr marL="457200" lvl="1" indent="0" algn="just">
              <a:buNone/>
            </a:pPr>
            <a:endParaRPr lang="es-PY" sz="1600" dirty="0" smtClean="0"/>
          </a:p>
          <a:p>
            <a:pPr marL="0" indent="0" algn="just">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a:t>2</a:t>
            </a:r>
          </a:p>
        </p:txBody>
      </p:sp>
    </p:spTree>
    <p:extLst>
      <p:ext uri="{BB962C8B-B14F-4D97-AF65-F5344CB8AC3E}">
        <p14:creationId xmlns:p14="http://schemas.microsoft.com/office/powerpoint/2010/main" val="1230931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graphicFrame>
        <p:nvGraphicFramePr>
          <p:cNvPr id="8" name="Marcador de posición de contenido 2" descr="3 viñetas numeradas en una fila&#10;">
            <a:extLst>
              <a:ext uri="{FF2B5EF4-FFF2-40B4-BE49-F238E27FC236}">
                <a16:creationId xmlns="" xmlns:a16="http://schemas.microsoft.com/office/drawing/2014/main" id="{98A38006-F5DD-4447-B2BD-295B48BD10E7}"/>
              </a:ext>
            </a:extLst>
          </p:cNvPr>
          <p:cNvGraphicFramePr>
            <a:graphicFrameLocks/>
          </p:cNvGraphicFramePr>
          <p:nvPr>
            <p:extLst>
              <p:ext uri="{D42A27DB-BD31-4B8C-83A1-F6EECF244321}">
                <p14:modId xmlns:p14="http://schemas.microsoft.com/office/powerpoint/2010/main" val="1661172883"/>
              </p:ext>
            </p:extLst>
          </p:nvPr>
        </p:nvGraphicFramePr>
        <p:xfrm>
          <a:off x="5193404" y="1371781"/>
          <a:ext cx="6391275" cy="5375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29</a:t>
            </a:r>
            <a:endParaRPr lang="es-ES" dirty="0"/>
          </a:p>
        </p:txBody>
      </p:sp>
    </p:spTree>
    <p:extLst>
      <p:ext uri="{BB962C8B-B14F-4D97-AF65-F5344CB8AC3E}">
        <p14:creationId xmlns:p14="http://schemas.microsoft.com/office/powerpoint/2010/main" val="2974782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LIQUIDEZ:</a:t>
            </a:r>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Establece el MONTO de recursos financieros propios que se puede movilizar en el plazo de un año (luego de cubrir las deudas de corto plazo) para enfrentar y atender los gastos operativos propios del proceso productivo durante un periodo contable.</a:t>
            </a:r>
          </a:p>
          <a:p>
            <a:pPr algn="just">
              <a:spcBef>
                <a:spcPts val="600"/>
              </a:spcBef>
            </a:pPr>
            <a:endParaRPr lang="es-PY" sz="1700" dirty="0"/>
          </a:p>
        </p:txBody>
      </p:sp>
      <p:sp>
        <p:nvSpPr>
          <p:cNvPr id="7" name="Marcador de texto 3"/>
          <p:cNvSpPr>
            <a:spLocks noGrp="1"/>
          </p:cNvSpPr>
          <p:nvPr>
            <p:ph type="body" sz="quarter" idx="15"/>
          </p:nvPr>
        </p:nvSpPr>
        <p:spPr>
          <a:xfrm>
            <a:off x="5160663" y="2287088"/>
            <a:ext cx="6598347" cy="720000"/>
          </a:xfrm>
          <a:ln>
            <a:solidFill>
              <a:schemeClr val="accent1"/>
            </a:solidFill>
          </a:ln>
        </p:spPr>
        <p:txBody>
          <a:bodyPr>
            <a:normAutofit/>
          </a:bodyPr>
          <a:lstStyle/>
          <a:p>
            <a:pPr algn="ctr"/>
            <a:r>
              <a:rPr lang="es-PY" sz="1600" b="1" dirty="0"/>
              <a:t>CAPITAL de TRABAJO  =  Activo Circulante  –  Pasivo Circulante</a:t>
            </a:r>
          </a:p>
        </p:txBody>
      </p:sp>
      <p:sp>
        <p:nvSpPr>
          <p:cNvPr id="8"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30</a:t>
            </a:r>
            <a:endParaRPr lang="es-ES" dirty="0"/>
          </a:p>
        </p:txBody>
      </p:sp>
    </p:spTree>
    <p:extLst>
      <p:ext uri="{BB962C8B-B14F-4D97-AF65-F5344CB8AC3E}">
        <p14:creationId xmlns:p14="http://schemas.microsoft.com/office/powerpoint/2010/main" val="324313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LIQUIDEZ:</a:t>
            </a:r>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Representa la capacidad de generar EFECTIVO durante el año para cubrir los pagos de pasivos o deudas de corto plazo</a:t>
            </a:r>
            <a:r>
              <a:rPr lang="es-PY" sz="1600" dirty="0" smtClean="0"/>
              <a:t>.</a:t>
            </a:r>
          </a:p>
          <a:p>
            <a:pPr algn="just">
              <a:lnSpc>
                <a:spcPct val="150000"/>
              </a:lnSpc>
              <a:spcBef>
                <a:spcPts val="600"/>
              </a:spcBef>
            </a:pPr>
            <a:endParaRPr lang="es-PY" sz="800" dirty="0"/>
          </a:p>
          <a:p>
            <a:pPr algn="just">
              <a:lnSpc>
                <a:spcPct val="150000"/>
              </a:lnSpc>
              <a:spcBef>
                <a:spcPts val="600"/>
              </a:spcBef>
            </a:pPr>
            <a:r>
              <a:rPr lang="es-PY" sz="1600" dirty="0" smtClean="0"/>
              <a:t>Una </a:t>
            </a:r>
            <a:r>
              <a:rPr lang="es-PY" sz="1600" dirty="0"/>
              <a:t>razón circulante igual a 1 significa que los pasivos a corto plazo son apenas iguales a los activos </a:t>
            </a:r>
            <a:r>
              <a:rPr lang="es-PY" sz="1600" dirty="0" err="1"/>
              <a:t>movilizables</a:t>
            </a:r>
            <a:r>
              <a:rPr lang="es-PY" sz="1600" dirty="0"/>
              <a:t> a corto plazo; por lo tanto deben tener razones más elevadas.</a:t>
            </a:r>
          </a:p>
          <a:p>
            <a:pPr algn="just">
              <a:spcBef>
                <a:spcPts val="600"/>
              </a:spcBef>
            </a:pPr>
            <a:endParaRPr lang="es-PY" sz="1700" dirty="0"/>
          </a:p>
        </p:txBody>
      </p:sp>
      <p:sp>
        <p:nvSpPr>
          <p:cNvPr id="7" name="Marcador de texto 3"/>
          <p:cNvSpPr>
            <a:spLocks noGrp="1"/>
          </p:cNvSpPr>
          <p:nvPr>
            <p:ph type="body" sz="quarter" idx="15"/>
          </p:nvPr>
        </p:nvSpPr>
        <p:spPr>
          <a:xfrm>
            <a:off x="5153111" y="2287088"/>
            <a:ext cx="6605899" cy="994497"/>
          </a:xfrm>
          <a:ln>
            <a:solidFill>
              <a:schemeClr val="accent2"/>
            </a:solidFill>
          </a:ln>
        </p:spPr>
        <p:txBody>
          <a:bodyPr>
            <a:normAutofit/>
          </a:bodyPr>
          <a:lstStyle/>
          <a:p>
            <a:r>
              <a:rPr lang="es-PY" sz="1600" b="1" dirty="0"/>
              <a:t>LIQUIDEZ o RAZÓN CIRCULANTE </a:t>
            </a:r>
            <a:r>
              <a:rPr lang="es-PY" sz="1600" b="1" dirty="0" smtClean="0"/>
              <a:t>=                                   </a:t>
            </a:r>
            <a:r>
              <a:rPr lang="es-PY" sz="1600" i="1" dirty="0"/>
              <a:t>(mínimo </a:t>
            </a:r>
            <a:r>
              <a:rPr lang="es-PY" sz="1600" i="1" dirty="0" smtClean="0"/>
              <a:t>1)</a:t>
            </a:r>
            <a:r>
              <a:rPr lang="es-PY" sz="1600" b="1" dirty="0" smtClean="0"/>
              <a:t>   </a:t>
            </a:r>
            <a:endParaRPr lang="es-PY" sz="1600" b="1" dirty="0"/>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526035" y="2474604"/>
            <a:ext cx="1997663" cy="619464"/>
            <a:chOff x="4792628" y="5548164"/>
            <a:chExt cx="1997930" cy="620000"/>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4792628" y="5736905"/>
              <a:ext cx="1997930" cy="431259"/>
            </a:xfrm>
            <a:prstGeom prst="rect">
              <a:avLst/>
            </a:prstGeom>
            <a:noFill/>
            <a:ln w="9525">
              <a:noFill/>
              <a:miter lim="800000"/>
              <a:headEnd/>
              <a:tailEnd/>
            </a:ln>
          </p:spPr>
          <p:txBody>
            <a:bodyPr wrap="none">
              <a:spAutoFit/>
            </a:bodyPr>
            <a:lstStyle/>
            <a:p>
              <a:pPr eaLnBrk="1" hangingPunct="1">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Pasivo Circulante</a:t>
              </a: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874393" y="5548164"/>
              <a:ext cx="1916165"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a:sym typeface="Wingdings" pitchFamily="2" charset="2"/>
                </a:rPr>
                <a:t>Activo Circulante</a:t>
              </a: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31</a:t>
            </a:r>
            <a:endParaRPr lang="es-ES" dirty="0"/>
          </a:p>
        </p:txBody>
      </p:sp>
    </p:spTree>
    <p:extLst>
      <p:ext uri="{BB962C8B-B14F-4D97-AF65-F5344CB8AC3E}">
        <p14:creationId xmlns:p14="http://schemas.microsoft.com/office/powerpoint/2010/main" val="7709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a:t>
            </a:r>
            <a:r>
              <a:rPr lang="es-PY" b="1" u="sng" dirty="0" smtClean="0"/>
              <a:t>SOLVENCIA:</a:t>
            </a:r>
            <a:endParaRPr lang="es-PY"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Determina la SOLVENCIA de la Empresa, determinando la relación de bienes y derechos de la empresa por cada unidad monetaria de compromisos contraídos.</a:t>
            </a:r>
          </a:p>
          <a:p>
            <a:pPr algn="just">
              <a:spcBef>
                <a:spcPts val="600"/>
              </a:spcBef>
            </a:pPr>
            <a:endParaRPr lang="es-PY" sz="1700" dirty="0"/>
          </a:p>
        </p:txBody>
      </p:sp>
      <p:sp>
        <p:nvSpPr>
          <p:cNvPr id="7" name="Marcador de texto 3"/>
          <p:cNvSpPr>
            <a:spLocks noGrp="1"/>
          </p:cNvSpPr>
          <p:nvPr>
            <p:ph type="body" sz="quarter" idx="15"/>
          </p:nvPr>
        </p:nvSpPr>
        <p:spPr>
          <a:xfrm>
            <a:off x="6120465" y="2287088"/>
            <a:ext cx="4502773" cy="994497"/>
          </a:xfrm>
          <a:ln>
            <a:solidFill>
              <a:schemeClr val="accent6"/>
            </a:solidFill>
          </a:ln>
        </p:spPr>
        <p:txBody>
          <a:bodyPr>
            <a:normAutofit/>
          </a:bodyPr>
          <a:lstStyle/>
          <a:p>
            <a:r>
              <a:rPr lang="es-PY" sz="1600" b="1" dirty="0" smtClean="0"/>
              <a:t>SOLVENCIA GENERAL </a:t>
            </a:r>
            <a:r>
              <a:rPr lang="es-PY" sz="1600" b="1" dirty="0"/>
              <a:t>=  </a:t>
            </a:r>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487717" y="2474604"/>
            <a:ext cx="2135521" cy="619464"/>
            <a:chOff x="4480802" y="5548164"/>
            <a:chExt cx="2135806" cy="620000"/>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4480802" y="5736904"/>
              <a:ext cx="2135806" cy="431260"/>
            </a:xfrm>
            <a:prstGeom prst="rect">
              <a:avLst/>
            </a:prstGeom>
            <a:noFill/>
            <a:ln w="9525">
              <a:noFill/>
              <a:miter lim="800000"/>
              <a:headEnd/>
              <a:tailEnd/>
            </a:ln>
          </p:spPr>
          <p:txBody>
            <a:bodyPr wrap="none">
              <a:spAutoFit/>
            </a:bodyPr>
            <a:lstStyle/>
            <a:p>
              <a:pPr>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Pasivo (</a:t>
              </a:r>
              <a:r>
                <a:rPr lang="es-ES" sz="1600" b="1" dirty="0" err="1">
                  <a:sym typeface="Wingdings" pitchFamily="2" charset="2"/>
                </a:rPr>
                <a:t>exig</a:t>
              </a:r>
              <a:r>
                <a:rPr lang="es-ES" sz="1600" b="1" dirty="0">
                  <a:sym typeface="Wingdings" pitchFamily="2" charset="2"/>
                </a:rPr>
                <a:t>.) </a:t>
              </a:r>
              <a:r>
                <a:rPr lang="es-ES" sz="1600" b="1" dirty="0" smtClean="0">
                  <a:sym typeface="Wingdings" pitchFamily="2" charset="2"/>
                </a:rPr>
                <a:t>Total</a:t>
              </a:r>
              <a:endParaRPr lang="es-ES" sz="1600" b="1" dirty="0">
                <a:sym typeface="Wingdings" pitchFamily="2" charset="2"/>
              </a:endParaRP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874393" y="5548164"/>
              <a:ext cx="1348626"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a:sym typeface="Wingdings" pitchFamily="2" charset="2"/>
                </a:rPr>
                <a:t>Activo </a:t>
              </a:r>
              <a:r>
                <a:rPr lang="es-ES" sz="1600" b="1" u="sng" dirty="0" smtClean="0">
                  <a:sym typeface="Wingdings" pitchFamily="2" charset="2"/>
                </a:rPr>
                <a:t>Total</a:t>
              </a:r>
              <a:endParaRPr lang="es-ES" sz="1600" b="1" u="sng" dirty="0">
                <a:sym typeface="Wingdings" pitchFamily="2" charset="2"/>
              </a:endParaRP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32</a:t>
            </a:r>
            <a:endParaRPr lang="es-ES" dirty="0"/>
          </a:p>
        </p:txBody>
      </p:sp>
    </p:spTree>
    <p:extLst>
      <p:ext uri="{BB962C8B-B14F-4D97-AF65-F5344CB8AC3E}">
        <p14:creationId xmlns:p14="http://schemas.microsoft.com/office/powerpoint/2010/main" val="29107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a:t>
            </a:r>
            <a:r>
              <a:rPr lang="es-PY" b="1" u="sng" dirty="0" smtClean="0"/>
              <a:t>SOLVENCIA:</a:t>
            </a:r>
            <a:endParaRPr lang="es-PY"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400" dirty="0"/>
              <a:t>Determina la CAPACIDAD DE PAGO con los activos que ya son dinero en efectivo o cuasi efectivo, sin necesidad de liquidar los otros activos</a:t>
            </a:r>
            <a:r>
              <a:rPr lang="es-PY" sz="1400" dirty="0" smtClean="0"/>
              <a:t>.</a:t>
            </a:r>
          </a:p>
          <a:p>
            <a:pPr algn="just">
              <a:lnSpc>
                <a:spcPct val="150000"/>
              </a:lnSpc>
              <a:spcBef>
                <a:spcPts val="600"/>
              </a:spcBef>
            </a:pPr>
            <a:endParaRPr lang="es-PY" sz="800" dirty="0"/>
          </a:p>
          <a:p>
            <a:pPr algn="just">
              <a:lnSpc>
                <a:spcPct val="150000"/>
              </a:lnSpc>
              <a:spcBef>
                <a:spcPts val="600"/>
              </a:spcBef>
            </a:pPr>
            <a:r>
              <a:rPr lang="es-PY" sz="1400" dirty="0" smtClean="0"/>
              <a:t>Representa </a:t>
            </a:r>
            <a:r>
              <a:rPr lang="es-PY" sz="1400" dirty="0"/>
              <a:t>las unidades monetarias razonablemente disponibles por cada unidad de obligación a corto plazo; es la prueba más estricta de capacidad de pago a corto plazo, por lo que se lo conoce también como </a:t>
            </a:r>
            <a:r>
              <a:rPr lang="es-PY" sz="1400" b="1" i="1" dirty="0"/>
              <a:t>RAZÓN de LIQUIDEZ o PRUEBA de ÁCIDO</a:t>
            </a:r>
            <a:r>
              <a:rPr lang="es-PY" sz="1400" dirty="0"/>
              <a:t>.</a:t>
            </a:r>
          </a:p>
          <a:p>
            <a:pPr algn="just">
              <a:spcBef>
                <a:spcPts val="600"/>
              </a:spcBef>
            </a:pPr>
            <a:endParaRPr lang="es-PY" sz="1700" dirty="0"/>
          </a:p>
        </p:txBody>
      </p:sp>
      <p:sp>
        <p:nvSpPr>
          <p:cNvPr id="7" name="Marcador de texto 3"/>
          <p:cNvSpPr>
            <a:spLocks noGrp="1"/>
          </p:cNvSpPr>
          <p:nvPr>
            <p:ph type="body" sz="quarter" idx="15"/>
          </p:nvPr>
        </p:nvSpPr>
        <p:spPr>
          <a:xfrm>
            <a:off x="5896599" y="2287088"/>
            <a:ext cx="4726640" cy="994497"/>
          </a:xfrm>
          <a:ln>
            <a:solidFill>
              <a:schemeClr val="accent1"/>
            </a:solidFill>
          </a:ln>
        </p:spPr>
        <p:txBody>
          <a:bodyPr>
            <a:normAutofit/>
          </a:bodyPr>
          <a:lstStyle/>
          <a:p>
            <a:r>
              <a:rPr lang="es-PY" sz="1600" b="1" dirty="0" smtClean="0"/>
              <a:t>SOLVENCIA INMEDIATA </a:t>
            </a:r>
            <a:r>
              <a:rPr lang="es-PY" sz="1600" b="1" dirty="0"/>
              <a:t>=  </a:t>
            </a:r>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510852" y="2474604"/>
            <a:ext cx="2052565" cy="619464"/>
            <a:chOff x="4797039" y="5548164"/>
            <a:chExt cx="2052841" cy="620000"/>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4797039" y="5736904"/>
              <a:ext cx="1997931" cy="431260"/>
            </a:xfrm>
            <a:prstGeom prst="rect">
              <a:avLst/>
            </a:prstGeom>
            <a:noFill/>
            <a:ln w="9525">
              <a:noFill/>
              <a:miter lim="800000"/>
              <a:headEnd/>
              <a:tailEnd/>
            </a:ln>
          </p:spPr>
          <p:txBody>
            <a:bodyPr wrap="none">
              <a:spAutoFit/>
            </a:bodyPr>
            <a:lstStyle/>
            <a:p>
              <a:pPr>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Pasivo </a:t>
              </a:r>
              <a:r>
                <a:rPr lang="es-ES" sz="1600" b="1" dirty="0" smtClean="0">
                  <a:sym typeface="Wingdings" pitchFamily="2" charset="2"/>
                </a:rPr>
                <a:t>Circulante</a:t>
              </a:r>
              <a:endParaRPr lang="es-ES" sz="1600" b="1" dirty="0">
                <a:sym typeface="Wingdings" pitchFamily="2" charset="2"/>
              </a:endParaRP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874393" y="5548164"/>
              <a:ext cx="1975487"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a:sym typeface="Wingdings" pitchFamily="2" charset="2"/>
                </a:rPr>
                <a:t>Activo </a:t>
              </a:r>
              <a:r>
                <a:rPr lang="es-ES" sz="1600" b="1" u="sng" dirty="0" smtClean="0">
                  <a:sym typeface="Wingdings" pitchFamily="2" charset="2"/>
                </a:rPr>
                <a:t>Disponible</a:t>
              </a:r>
              <a:endParaRPr lang="es-ES" sz="1600" b="1" u="sng" dirty="0">
                <a:sym typeface="Wingdings" pitchFamily="2" charset="2"/>
              </a:endParaRP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33</a:t>
            </a:r>
            <a:endParaRPr lang="es-ES" dirty="0"/>
          </a:p>
        </p:txBody>
      </p:sp>
    </p:spTree>
    <p:extLst>
      <p:ext uri="{BB962C8B-B14F-4D97-AF65-F5344CB8AC3E}">
        <p14:creationId xmlns:p14="http://schemas.microsoft.com/office/powerpoint/2010/main" val="31054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a:t>
            </a:r>
            <a:r>
              <a:rPr lang="es-PY" b="1" u="sng" dirty="0" smtClean="0"/>
              <a:t>SOLVENCIA:</a:t>
            </a:r>
            <a:endParaRPr lang="es-PY"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Representa la SOLIDEZ del PATRIMONIO. Indica cuantas unidades monetarias de inversión propia tiene la empresa por cada unidad de inversión ajena (deuda). Es el margen de seguridad del conjunto de acreedores desde el punto de vista de la capacidad de pago.</a:t>
            </a:r>
          </a:p>
          <a:p>
            <a:pPr algn="just">
              <a:spcBef>
                <a:spcPts val="600"/>
              </a:spcBef>
            </a:pPr>
            <a:endParaRPr lang="es-PY" sz="1700" dirty="0"/>
          </a:p>
        </p:txBody>
      </p:sp>
      <p:sp>
        <p:nvSpPr>
          <p:cNvPr id="7" name="Marcador de texto 3"/>
          <p:cNvSpPr>
            <a:spLocks noGrp="1"/>
          </p:cNvSpPr>
          <p:nvPr>
            <p:ph type="body" sz="quarter" idx="15"/>
          </p:nvPr>
        </p:nvSpPr>
        <p:spPr>
          <a:xfrm>
            <a:off x="6076060" y="2287088"/>
            <a:ext cx="4837735" cy="994497"/>
          </a:xfrm>
          <a:ln>
            <a:solidFill>
              <a:schemeClr val="accent2"/>
            </a:solidFill>
          </a:ln>
        </p:spPr>
        <p:txBody>
          <a:bodyPr>
            <a:normAutofit/>
          </a:bodyPr>
          <a:lstStyle/>
          <a:p>
            <a:r>
              <a:rPr lang="es-PY" sz="1600" b="1" dirty="0"/>
              <a:t>ESTRUCTURA DE CAPITAL =  </a:t>
            </a:r>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687336" y="2474603"/>
            <a:ext cx="2135520" cy="619465"/>
            <a:chOff x="4480802" y="5548163"/>
            <a:chExt cx="2135806" cy="620001"/>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4480802" y="5736904"/>
              <a:ext cx="2135806" cy="431260"/>
            </a:xfrm>
            <a:prstGeom prst="rect">
              <a:avLst/>
            </a:prstGeom>
            <a:noFill/>
            <a:ln w="9525">
              <a:noFill/>
              <a:miter lim="800000"/>
              <a:headEnd/>
              <a:tailEnd/>
            </a:ln>
          </p:spPr>
          <p:txBody>
            <a:bodyPr wrap="none">
              <a:spAutoFit/>
            </a:bodyPr>
            <a:lstStyle/>
            <a:p>
              <a:pPr>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Pasivo (</a:t>
              </a:r>
              <a:r>
                <a:rPr lang="es-ES" sz="1600" b="1" dirty="0" err="1">
                  <a:sym typeface="Wingdings" pitchFamily="2" charset="2"/>
                </a:rPr>
                <a:t>exig</a:t>
              </a:r>
              <a:r>
                <a:rPr lang="es-ES" sz="1600" b="1" dirty="0">
                  <a:sym typeface="Wingdings" pitchFamily="2" charset="2"/>
                </a:rPr>
                <a:t>.) </a:t>
              </a:r>
              <a:r>
                <a:rPr lang="es-ES" sz="1600" b="1" dirty="0" smtClean="0">
                  <a:sym typeface="Wingdings" pitchFamily="2" charset="2"/>
                </a:rPr>
                <a:t>Total</a:t>
              </a:r>
              <a:endParaRPr lang="es-ES" sz="1600" b="1" dirty="0">
                <a:sym typeface="Wingdings" pitchFamily="2" charset="2"/>
              </a:endParaRP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640571" y="5548163"/>
              <a:ext cx="1901737"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smtClean="0">
                  <a:sym typeface="Wingdings" pitchFamily="2" charset="2"/>
                </a:rPr>
                <a:t>Capital Contable</a:t>
              </a:r>
              <a:endParaRPr lang="es-ES" sz="1600" b="1" u="sng" dirty="0">
                <a:sym typeface="Wingdings" pitchFamily="2" charset="2"/>
              </a:endParaRP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34</a:t>
            </a:r>
            <a:endParaRPr lang="es-ES" dirty="0"/>
          </a:p>
        </p:txBody>
      </p:sp>
    </p:spTree>
    <p:extLst>
      <p:ext uri="{BB962C8B-B14F-4D97-AF65-F5344CB8AC3E}">
        <p14:creationId xmlns:p14="http://schemas.microsoft.com/office/powerpoint/2010/main" val="19391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a:t>
            </a:r>
            <a:r>
              <a:rPr lang="es-PY" b="1" u="sng" dirty="0" smtClean="0"/>
              <a:t>SOLVENCIA:</a:t>
            </a:r>
            <a:endParaRPr lang="es-PY"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Muestra el porcentaje del ACTIVO TOTAL financiado con recursos propios.</a:t>
            </a:r>
          </a:p>
          <a:p>
            <a:pPr algn="just">
              <a:spcBef>
                <a:spcPts val="600"/>
              </a:spcBef>
            </a:pPr>
            <a:endParaRPr lang="es-PY" sz="1700" dirty="0"/>
          </a:p>
        </p:txBody>
      </p:sp>
      <p:sp>
        <p:nvSpPr>
          <p:cNvPr id="7" name="Marcador de texto 3"/>
          <p:cNvSpPr>
            <a:spLocks noGrp="1"/>
          </p:cNvSpPr>
          <p:nvPr>
            <p:ph type="body" sz="quarter" idx="15"/>
          </p:nvPr>
        </p:nvSpPr>
        <p:spPr>
          <a:xfrm>
            <a:off x="5426579" y="2287088"/>
            <a:ext cx="5571858" cy="994497"/>
          </a:xfrm>
          <a:ln>
            <a:solidFill>
              <a:schemeClr val="accent6"/>
            </a:solidFill>
          </a:ln>
        </p:spPr>
        <p:txBody>
          <a:bodyPr>
            <a:normAutofit/>
          </a:bodyPr>
          <a:lstStyle/>
          <a:p>
            <a:r>
              <a:rPr lang="es-PY" sz="1600" b="1" dirty="0"/>
              <a:t>PROPORCIÓN de la INVERSIÓN =  </a:t>
            </a:r>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923990" y="2474607"/>
            <a:ext cx="1901483" cy="616357"/>
            <a:chOff x="4874393" y="5548164"/>
            <a:chExt cx="1901735" cy="616890"/>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5108461" y="5733794"/>
              <a:ext cx="1433597" cy="431260"/>
            </a:xfrm>
            <a:prstGeom prst="rect">
              <a:avLst/>
            </a:prstGeom>
            <a:noFill/>
            <a:ln w="9525">
              <a:noFill/>
              <a:miter lim="800000"/>
              <a:headEnd/>
              <a:tailEnd/>
            </a:ln>
          </p:spPr>
          <p:txBody>
            <a:bodyPr wrap="none">
              <a:spAutoFit/>
            </a:bodyPr>
            <a:lstStyle/>
            <a:p>
              <a:pPr>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Activo </a:t>
              </a:r>
              <a:r>
                <a:rPr lang="es-ES" sz="1600" b="1" dirty="0" smtClean="0">
                  <a:sym typeface="Wingdings" pitchFamily="2" charset="2"/>
                </a:rPr>
                <a:t>Total</a:t>
              </a:r>
              <a:endParaRPr lang="es-ES" sz="1600" b="1" dirty="0">
                <a:sym typeface="Wingdings" pitchFamily="2" charset="2"/>
              </a:endParaRP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874393" y="5548164"/>
              <a:ext cx="1901735"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smtClean="0">
                  <a:sym typeface="Wingdings" pitchFamily="2" charset="2"/>
                </a:rPr>
                <a:t>Capital Contable</a:t>
              </a:r>
              <a:endParaRPr lang="es-ES" sz="1600" b="1" u="sng" dirty="0">
                <a:sym typeface="Wingdings" pitchFamily="2" charset="2"/>
              </a:endParaRP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35</a:t>
            </a:r>
            <a:endParaRPr lang="es-ES" dirty="0"/>
          </a:p>
        </p:txBody>
      </p:sp>
    </p:spTree>
    <p:extLst>
      <p:ext uri="{BB962C8B-B14F-4D97-AF65-F5344CB8AC3E}">
        <p14:creationId xmlns:p14="http://schemas.microsoft.com/office/powerpoint/2010/main" val="41181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a:t>BALANCE DE </a:t>
            </a:r>
            <a:r>
              <a:rPr lang="es-PY" b="1" dirty="0" smtClean="0"/>
              <a:t>INVENTARIO</a:t>
            </a:r>
            <a:r>
              <a:rPr lang="es-PY" b="1" dirty="0"/>
              <a:t/>
            </a:r>
            <a:br>
              <a:rPr lang="es-PY" b="1" dirty="0"/>
            </a:br>
            <a:r>
              <a:rPr lang="es-PY" b="1" dirty="0"/>
              <a:t/>
            </a:r>
            <a:br>
              <a:rPr lang="es-PY" b="1" dirty="0"/>
            </a:br>
            <a:r>
              <a:rPr lang="es-PY" sz="2000" dirty="0" smtClean="0"/>
              <a:t>Análisis</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286467"/>
            <a:ext cx="6724461" cy="5155373"/>
          </a:xfrm>
        </p:spPr>
        <p:txBody>
          <a:bodyPr rtlCol="0">
            <a:noAutofit/>
          </a:bodyPr>
          <a:lstStyle/>
          <a:p>
            <a:pPr marL="0" indent="0">
              <a:lnSpc>
                <a:spcPct val="150000"/>
              </a:lnSpc>
              <a:spcBef>
                <a:spcPts val="600"/>
              </a:spcBef>
              <a:buNone/>
            </a:pPr>
            <a:r>
              <a:rPr lang="es-PY" b="1" u="sng" dirty="0"/>
              <a:t>En el área de la </a:t>
            </a:r>
            <a:r>
              <a:rPr lang="es-PY" b="1" u="sng" dirty="0" smtClean="0"/>
              <a:t>SOLVENCIA:</a:t>
            </a:r>
            <a:endParaRPr lang="es-PY"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AR" b="1" u="sng" dirty="0"/>
          </a:p>
          <a:p>
            <a:pPr marL="0" indent="0">
              <a:lnSpc>
                <a:spcPct val="150000"/>
              </a:lnSpc>
              <a:spcBef>
                <a:spcPts val="600"/>
              </a:spcBef>
              <a:buNone/>
            </a:pPr>
            <a:endParaRPr lang="es-AR" b="1" u="sng" dirty="0" smtClean="0"/>
          </a:p>
          <a:p>
            <a:pPr marL="0" indent="0">
              <a:lnSpc>
                <a:spcPct val="150000"/>
              </a:lnSpc>
              <a:spcBef>
                <a:spcPts val="600"/>
              </a:spcBef>
              <a:buNone/>
            </a:pPr>
            <a:endParaRPr lang="es-PY" b="1" u="sng" dirty="0"/>
          </a:p>
          <a:p>
            <a:pPr algn="just">
              <a:lnSpc>
                <a:spcPct val="150000"/>
              </a:lnSpc>
              <a:spcBef>
                <a:spcPts val="600"/>
              </a:spcBef>
            </a:pPr>
            <a:r>
              <a:rPr lang="es-PY" sz="1600" dirty="0"/>
              <a:t> Establece la relación de bienes y derechos de la empresa versus las deudas contraídas sin considerar plazos de LIQUIDEZ y de </a:t>
            </a:r>
            <a:r>
              <a:rPr lang="es-PY" sz="1600" dirty="0" smtClean="0"/>
              <a:t>vencimiento.</a:t>
            </a:r>
            <a:endParaRPr lang="es-PY" sz="1600" dirty="0"/>
          </a:p>
          <a:p>
            <a:pPr algn="just">
              <a:spcBef>
                <a:spcPts val="600"/>
              </a:spcBef>
            </a:pPr>
            <a:endParaRPr lang="es-PY" sz="1700" dirty="0"/>
          </a:p>
        </p:txBody>
      </p:sp>
      <p:sp>
        <p:nvSpPr>
          <p:cNvPr id="7" name="Marcador de texto 3"/>
          <p:cNvSpPr>
            <a:spLocks noGrp="1"/>
          </p:cNvSpPr>
          <p:nvPr>
            <p:ph type="body" sz="quarter" idx="15"/>
          </p:nvPr>
        </p:nvSpPr>
        <p:spPr>
          <a:xfrm>
            <a:off x="6120465" y="2287088"/>
            <a:ext cx="4578870" cy="994497"/>
          </a:xfrm>
          <a:ln>
            <a:solidFill>
              <a:schemeClr val="accent1"/>
            </a:solidFill>
          </a:ln>
        </p:spPr>
        <p:txBody>
          <a:bodyPr>
            <a:normAutofit/>
          </a:bodyPr>
          <a:lstStyle/>
          <a:p>
            <a:r>
              <a:rPr lang="es-PY" sz="1600" b="1" dirty="0"/>
              <a:t>GARANTÍA  FÍSICA = </a:t>
            </a:r>
            <a:r>
              <a:rPr lang="es-PY" sz="1600" b="1" dirty="0" smtClean="0"/>
              <a:t>                     </a:t>
            </a:r>
            <a:r>
              <a:rPr lang="es-PY" sz="1600" i="1" dirty="0" smtClean="0"/>
              <a:t>(mínimo 2)</a:t>
            </a:r>
            <a:r>
              <a:rPr lang="es-PY" sz="1600" b="1" dirty="0" smtClean="0"/>
              <a:t> </a:t>
            </a:r>
            <a:endParaRPr lang="es-PY" sz="1600" b="1" dirty="0"/>
          </a:p>
        </p:txBody>
      </p:sp>
      <p:grpSp>
        <p:nvGrpSpPr>
          <p:cNvPr id="8" name="12 Grupo">
            <a:extLst>
              <a:ext uri="{FF2B5EF4-FFF2-40B4-BE49-F238E27FC236}">
                <a16:creationId xmlns="" xmlns:a16="http://schemas.microsoft.com/office/drawing/2014/main" id="{7BEEDB4D-8420-463F-C4B2-F8D14EBBE8A8}"/>
              </a:ext>
            </a:extLst>
          </p:cNvPr>
          <p:cNvGrpSpPr>
            <a:grpSpLocks/>
          </p:cNvGrpSpPr>
          <p:nvPr/>
        </p:nvGrpSpPr>
        <p:grpSpPr bwMode="auto">
          <a:xfrm>
            <a:off x="8165259" y="2483150"/>
            <a:ext cx="1297150" cy="619464"/>
            <a:chOff x="4799322" y="5548164"/>
            <a:chExt cx="1297323" cy="620000"/>
          </a:xfrm>
        </p:grpSpPr>
        <p:sp>
          <p:nvSpPr>
            <p:cNvPr id="9" name="Rectangle 13">
              <a:extLst>
                <a:ext uri="{FF2B5EF4-FFF2-40B4-BE49-F238E27FC236}">
                  <a16:creationId xmlns="" xmlns:a16="http://schemas.microsoft.com/office/drawing/2014/main" id="{2E6CCFAE-7886-B33F-E25A-E6C14FA713F0}"/>
                </a:ext>
              </a:extLst>
            </p:cNvPr>
            <p:cNvSpPr>
              <a:spLocks noChangeArrowheads="1"/>
            </p:cNvSpPr>
            <p:nvPr/>
          </p:nvSpPr>
          <p:spPr bwMode="auto">
            <a:xfrm>
              <a:off x="4799322" y="5736904"/>
              <a:ext cx="1297323" cy="431260"/>
            </a:xfrm>
            <a:prstGeom prst="rect">
              <a:avLst/>
            </a:prstGeom>
            <a:noFill/>
            <a:ln w="9525">
              <a:noFill/>
              <a:miter lim="800000"/>
              <a:headEnd/>
              <a:tailEnd/>
            </a:ln>
          </p:spPr>
          <p:txBody>
            <a:bodyPr wrap="none">
              <a:spAutoFit/>
            </a:bodyPr>
            <a:lstStyle/>
            <a:p>
              <a:pPr>
                <a:defRPr/>
              </a:pPr>
              <a:r>
                <a:rPr lang="es-ES" sz="2200" b="1" dirty="0">
                  <a:solidFill>
                    <a:srgbClr val="800000"/>
                  </a:solidFill>
                  <a:effectLst>
                    <a:outerShdw blurRad="38100" dist="38100" dir="2700000" algn="tl">
                      <a:srgbClr val="000000">
                        <a:alpha val="43137"/>
                      </a:srgbClr>
                    </a:outerShdw>
                  </a:effectLst>
                  <a:latin typeface="Trebuchet MS" pitchFamily="34" charset="0"/>
                  <a:sym typeface="Wingdings" pitchFamily="2" charset="2"/>
                </a:rPr>
                <a:t> </a:t>
              </a:r>
              <a:r>
                <a:rPr lang="es-ES" sz="1600" b="1" dirty="0">
                  <a:sym typeface="Wingdings" pitchFamily="2" charset="2"/>
                </a:rPr>
                <a:t>Pasivo </a:t>
              </a:r>
              <a:r>
                <a:rPr lang="es-ES" sz="1600" b="1" dirty="0" smtClean="0">
                  <a:sym typeface="Wingdings" pitchFamily="2" charset="2"/>
                </a:rPr>
                <a:t>Fijo</a:t>
              </a:r>
              <a:endParaRPr lang="es-ES" sz="1600" b="1" dirty="0">
                <a:sym typeface="Wingdings" pitchFamily="2" charset="2"/>
              </a:endParaRPr>
            </a:p>
          </p:txBody>
        </p:sp>
        <p:sp>
          <p:nvSpPr>
            <p:cNvPr id="12" name="Rectangle 14">
              <a:extLst>
                <a:ext uri="{FF2B5EF4-FFF2-40B4-BE49-F238E27FC236}">
                  <a16:creationId xmlns="" xmlns:a16="http://schemas.microsoft.com/office/drawing/2014/main" id="{795F8F79-B3E9-52F2-0BEC-4CBEB7A645EF}"/>
                </a:ext>
              </a:extLst>
            </p:cNvPr>
            <p:cNvSpPr>
              <a:spLocks noChangeArrowheads="1"/>
            </p:cNvSpPr>
            <p:nvPr/>
          </p:nvSpPr>
          <p:spPr bwMode="auto">
            <a:xfrm>
              <a:off x="4874393" y="5548164"/>
              <a:ext cx="1215559" cy="377481"/>
            </a:xfrm>
            <a:prstGeom prst="rect">
              <a:avLst/>
            </a:prstGeom>
            <a:noFill/>
            <a:ln w="9525">
              <a:noFill/>
              <a:miter lim="800000"/>
              <a:headEnd/>
              <a:tailEnd/>
            </a:ln>
          </p:spPr>
          <p:txBody>
            <a:bodyPr wrap="none">
              <a:spAutoFit/>
            </a:bodyPr>
            <a:lstStyle/>
            <a:p>
              <a:pPr eaLnBrk="1" hangingPunct="1">
                <a:lnSpc>
                  <a:spcPct val="130000"/>
                </a:lnSpc>
                <a:spcBef>
                  <a:spcPct val="50000"/>
                </a:spcBef>
                <a:buFont typeface="Wingdings" pitchFamily="2" charset="2"/>
                <a:buNone/>
                <a:defRPr/>
              </a:pPr>
              <a:r>
                <a:rPr lang="es-ES" sz="1600" b="1" u="sng" dirty="0">
                  <a:sym typeface="Wingdings" pitchFamily="2" charset="2"/>
                </a:rPr>
                <a:t>Activo </a:t>
              </a:r>
              <a:r>
                <a:rPr lang="es-ES" sz="1600" b="1" u="sng" dirty="0" smtClean="0">
                  <a:sym typeface="Wingdings" pitchFamily="2" charset="2"/>
                </a:rPr>
                <a:t>Fijo</a:t>
              </a:r>
              <a:endParaRPr lang="es-ES" sz="1600" b="1" u="sng" dirty="0">
                <a:sym typeface="Wingdings" pitchFamily="2" charset="2"/>
              </a:endParaRPr>
            </a:p>
          </p:txBody>
        </p:sp>
      </p:gr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36</a:t>
            </a:r>
            <a:endParaRPr lang="es-ES" dirty="0"/>
          </a:p>
        </p:txBody>
      </p:sp>
    </p:spTree>
    <p:extLst>
      <p:ext uri="{BB962C8B-B14F-4D97-AF65-F5344CB8AC3E}">
        <p14:creationId xmlns:p14="http://schemas.microsoft.com/office/powerpoint/2010/main" val="26911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REFLEXIÓN</a:t>
            </a:r>
            <a:endParaRPr lang="es-ES" sz="2300" dirty="0">
              <a:solidFill>
                <a:schemeClr val="bg1"/>
              </a:solidFill>
            </a:endParaR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34549" y="1461331"/>
            <a:ext cx="6724461" cy="4980509"/>
          </a:xfrm>
        </p:spPr>
        <p:txBody>
          <a:bodyPr rtlCol="0">
            <a:noAutofit/>
          </a:bodyPr>
          <a:lstStyle/>
          <a:p>
            <a:pPr algn="just">
              <a:lnSpc>
                <a:spcPct val="150000"/>
              </a:lnSpc>
              <a:spcBef>
                <a:spcPts val="600"/>
              </a:spcBef>
            </a:pPr>
            <a:r>
              <a:rPr lang="es-PY" sz="1600" dirty="0"/>
              <a:t>Si conoces a los demás y te conoces a ti mismo, ni en cien batallas correrás peligro</a:t>
            </a:r>
            <a:r>
              <a:rPr lang="es-PY" sz="1600" dirty="0" smtClean="0"/>
              <a:t>.</a:t>
            </a:r>
          </a:p>
          <a:p>
            <a:pPr algn="just">
              <a:lnSpc>
                <a:spcPct val="150000"/>
              </a:lnSpc>
              <a:spcBef>
                <a:spcPts val="600"/>
              </a:spcBef>
            </a:pPr>
            <a:endParaRPr lang="es-PY" sz="1600" dirty="0"/>
          </a:p>
          <a:p>
            <a:pPr algn="just">
              <a:spcBef>
                <a:spcPts val="600"/>
              </a:spcBef>
            </a:pPr>
            <a:r>
              <a:rPr lang="es-PY" sz="1700" dirty="0"/>
              <a:t>Si no conoces a los demás pero te conoces a ti mismo; perderás una batalla y ganarás otra</a:t>
            </a:r>
            <a:r>
              <a:rPr lang="es-PY" sz="1700" dirty="0" smtClean="0"/>
              <a:t>.</a:t>
            </a:r>
          </a:p>
          <a:p>
            <a:pPr algn="just">
              <a:spcBef>
                <a:spcPts val="600"/>
              </a:spcBef>
            </a:pPr>
            <a:endParaRPr lang="es-PY" sz="1700" dirty="0" smtClean="0"/>
          </a:p>
          <a:p>
            <a:pPr algn="just">
              <a:spcBef>
                <a:spcPts val="600"/>
              </a:spcBef>
            </a:pPr>
            <a:r>
              <a:rPr lang="es-PY" sz="1700" dirty="0"/>
              <a:t>Si no conoces a los demás ni te conoces a ti mismo, correrás peligro en cada batalla. </a:t>
            </a:r>
          </a:p>
          <a:p>
            <a:pPr marL="0" indent="0" algn="just">
              <a:spcBef>
                <a:spcPts val="600"/>
              </a:spcBef>
              <a:buNone/>
            </a:pPr>
            <a:endParaRPr lang="es-AR" sz="1700" dirty="0" smtClean="0"/>
          </a:p>
          <a:p>
            <a:pPr marL="0" indent="0" algn="just">
              <a:spcBef>
                <a:spcPts val="600"/>
              </a:spcBef>
              <a:buNone/>
            </a:pPr>
            <a:endParaRPr lang="es-PY" sz="1700" dirty="0" smtClean="0"/>
          </a:p>
          <a:p>
            <a:pPr marL="0" indent="0" algn="ctr">
              <a:spcBef>
                <a:spcPts val="600"/>
              </a:spcBef>
              <a:buNone/>
            </a:pPr>
            <a:r>
              <a:rPr lang="es-PY" sz="1700" b="1" i="1" dirty="0" smtClean="0"/>
              <a:t>El </a:t>
            </a:r>
            <a:r>
              <a:rPr lang="es-PY" sz="1700" b="1" i="1" dirty="0"/>
              <a:t>que planifica la victoria, incluso antes de la batalla, es el que tiene más factores estratégicos (gana</a:t>
            </a:r>
            <a:r>
              <a:rPr lang="es-PY" sz="1700" b="1" i="1" dirty="0" smtClean="0"/>
              <a:t>!)</a:t>
            </a:r>
          </a:p>
          <a:p>
            <a:pPr marL="0" indent="0" algn="just">
              <a:spcBef>
                <a:spcPts val="600"/>
              </a:spcBef>
              <a:buNone/>
            </a:pPr>
            <a:endParaRPr lang="es-AR" sz="1700" b="1" i="1" dirty="0"/>
          </a:p>
          <a:p>
            <a:pPr marL="0" indent="0" algn="just">
              <a:spcBef>
                <a:spcPts val="600"/>
              </a:spcBef>
              <a:buNone/>
            </a:pPr>
            <a:endParaRPr lang="es-AR" sz="1700" b="1" i="1" dirty="0" smtClean="0"/>
          </a:p>
          <a:p>
            <a:pPr marL="0" indent="0" algn="just">
              <a:spcBef>
                <a:spcPts val="600"/>
              </a:spcBef>
              <a:buNone/>
            </a:pPr>
            <a:endParaRPr lang="es-PY" sz="1700" b="1" i="1" dirty="0"/>
          </a:p>
        </p:txBody>
      </p:sp>
      <p:sp>
        <p:nvSpPr>
          <p:cNvPr id="13"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37</a:t>
            </a:r>
            <a:endParaRPr lang="es-ES" dirty="0"/>
          </a:p>
        </p:txBody>
      </p:sp>
      <p:sp>
        <p:nvSpPr>
          <p:cNvPr id="14" name="Rectangle 5">
            <a:extLst>
              <a:ext uri="{FF2B5EF4-FFF2-40B4-BE49-F238E27FC236}">
                <a16:creationId xmlns:a16="http://schemas.microsoft.com/office/drawing/2014/main" xmlns="" id="{D32753C0-0A8A-9741-3682-32DCE1A38CB5}"/>
              </a:ext>
            </a:extLst>
          </p:cNvPr>
          <p:cNvSpPr>
            <a:spLocks noChangeArrowheads="1"/>
          </p:cNvSpPr>
          <p:nvPr/>
        </p:nvSpPr>
        <p:spPr bwMode="auto">
          <a:xfrm>
            <a:off x="9169797" y="5916855"/>
            <a:ext cx="2589213" cy="52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90000"/>
              </a:lnSpc>
              <a:buFontTx/>
              <a:buNone/>
            </a:pPr>
            <a:r>
              <a:rPr lang="es-ES" altLang="es-PY" sz="1400" i="1" dirty="0">
                <a:solidFill>
                  <a:schemeClr val="tx1">
                    <a:lumMod val="75000"/>
                    <a:lumOff val="25000"/>
                  </a:schemeClr>
                </a:solidFill>
                <a:latin typeface="+mn-lt"/>
              </a:rPr>
              <a:t>(El Arte de la Guerra) </a:t>
            </a:r>
          </a:p>
          <a:p>
            <a:pPr algn="r" eaLnBrk="1" hangingPunct="1">
              <a:lnSpc>
                <a:spcPct val="90000"/>
              </a:lnSpc>
              <a:buFontTx/>
              <a:buNone/>
            </a:pPr>
            <a:r>
              <a:rPr lang="es-ES" altLang="es-PY" sz="1400" i="1" dirty="0">
                <a:solidFill>
                  <a:schemeClr val="tx1">
                    <a:lumMod val="75000"/>
                    <a:lumOff val="25000"/>
                  </a:schemeClr>
                </a:solidFill>
                <a:latin typeface="+mn-lt"/>
              </a:rPr>
              <a:t>		      </a:t>
            </a:r>
            <a:r>
              <a:rPr lang="es-ES" altLang="es-PY" sz="1400" i="1" dirty="0" err="1">
                <a:solidFill>
                  <a:schemeClr val="tx1">
                    <a:lumMod val="75000"/>
                    <a:lumOff val="25000"/>
                  </a:schemeClr>
                </a:solidFill>
                <a:latin typeface="+mn-lt"/>
              </a:rPr>
              <a:t>Sun</a:t>
            </a:r>
            <a:r>
              <a:rPr lang="es-ES" altLang="es-PY" sz="1400" i="1" dirty="0">
                <a:solidFill>
                  <a:schemeClr val="tx1">
                    <a:lumMod val="75000"/>
                    <a:lumOff val="25000"/>
                  </a:schemeClr>
                </a:solidFill>
                <a:latin typeface="+mn-lt"/>
              </a:rPr>
              <a:t> Tzu</a:t>
            </a:r>
          </a:p>
        </p:txBody>
      </p:sp>
    </p:spTree>
    <p:extLst>
      <p:ext uri="{BB962C8B-B14F-4D97-AF65-F5344CB8AC3E}">
        <p14:creationId xmlns:p14="http://schemas.microsoft.com/office/powerpoint/2010/main" val="160146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7">
            <a:hlinkClick r:id="rId3"/>
            <a:extLst>
              <a:ext uri="{FF2B5EF4-FFF2-40B4-BE49-F238E27FC236}">
                <a16:creationId xmlns="" xmlns:a16="http://schemas.microsoft.com/office/drawing/2014/main" id="{5FC6C278-4035-446A-A94B-030E792FDDF5}"/>
              </a:ext>
            </a:extLst>
          </p:cNvPr>
          <p:cNvSpPr txBox="1"/>
          <p:nvPr/>
        </p:nvSpPr>
        <p:spPr>
          <a:xfrm>
            <a:off x="1547813" y="3614870"/>
            <a:ext cx="9096374" cy="1934591"/>
          </a:xfrm>
          <a:prstGeom prst="rect">
            <a:avLst/>
          </a:prstGeom>
          <a:noFill/>
        </p:spPr>
        <p:txBody>
          <a:bodyPr wrap="square" rtlCol="0">
            <a:noAutofit/>
          </a:bodyPr>
          <a:lstStyle/>
          <a:p>
            <a:pPr algn="ctr" rtl="0"/>
            <a:r>
              <a:rPr lang="es-ES" sz="6000" u="sng" dirty="0" smtClean="0">
                <a:solidFill>
                  <a:schemeClr val="tx2">
                    <a:lumMod val="75000"/>
                  </a:schemeClr>
                </a:solidFill>
              </a:rPr>
              <a:t>¡Muchas gracias!</a:t>
            </a:r>
            <a:endParaRPr lang="es-ES" sz="6000" u="sng" dirty="0">
              <a:solidFill>
                <a:schemeClr val="tx2">
                  <a:lumMod val="75000"/>
                </a:schemeClr>
              </a:solidFill>
            </a:endParaRPr>
          </a:p>
        </p:txBody>
      </p:sp>
      <p:pic>
        <p:nvPicPr>
          <p:cNvPr id="3" name="Imagen 2"/>
          <p:cNvPicPr/>
          <p:nvPr/>
        </p:nvPicPr>
        <p:blipFill>
          <a:blip r:embed="rId4">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6" name="Imagen 5"/>
          <p:cNvPicPr>
            <a:picLocks noChangeAspect="1"/>
          </p:cNvPicPr>
          <p:nvPr/>
        </p:nvPicPr>
        <p:blipFill>
          <a:blip r:embed="rId5"/>
          <a:stretch>
            <a:fillRect/>
          </a:stretch>
        </p:blipFill>
        <p:spPr>
          <a:xfrm>
            <a:off x="2195349" y="885736"/>
            <a:ext cx="2333951" cy="628738"/>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Registros</a:t>
            </a:r>
            <a:br>
              <a:rPr lang="es-PY" b="1" dirty="0" smtClean="0"/>
            </a:br>
            <a:r>
              <a:rPr lang="es-PY" b="1" dirty="0">
                <a:solidFill>
                  <a:srgbClr val="EBEBEB"/>
                </a:solidFill>
              </a:rPr>
              <a:t/>
            </a:r>
            <a:br>
              <a:rPr lang="es-PY" b="1" dirty="0">
                <a:solidFill>
                  <a:srgbClr val="EBEBEB"/>
                </a:solidFill>
              </a:rPr>
            </a:br>
            <a:r>
              <a:rPr lang="es-PY" sz="2000" dirty="0" smtClean="0">
                <a:solidFill>
                  <a:srgbClr val="EBEBEB"/>
                </a:solidFill>
              </a:rPr>
              <a:t>Características</a:t>
            </a:r>
            <a:endParaRPr lang="es-ES" sz="2300" dirty="0">
              <a:solidFill>
                <a:schemeClr val="bg1"/>
              </a:solidFill>
            </a:endParaRPr>
          </a:p>
        </p:txBody>
      </p:sp>
      <p:sp>
        <p:nvSpPr>
          <p:cNvPr id="23"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05074" y="1216851"/>
            <a:ext cx="6847943" cy="5158311"/>
          </a:xfrm>
        </p:spPr>
        <p:txBody>
          <a:bodyPr rtlCol="0">
            <a:normAutofit/>
          </a:bodyPr>
          <a:lstStyle/>
          <a:p>
            <a:r>
              <a:rPr lang="es-AR" b="1" dirty="0" smtClean="0"/>
              <a:t>Características:</a:t>
            </a:r>
          </a:p>
          <a:p>
            <a:pPr marL="457200" lvl="1" indent="0">
              <a:buNone/>
            </a:pPr>
            <a:r>
              <a:rPr lang="es-PY" dirty="0" smtClean="0"/>
              <a:t>- </a:t>
            </a:r>
            <a:r>
              <a:rPr lang="es-PY" b="1" i="1" dirty="0" smtClean="0"/>
              <a:t>Oportunas</a:t>
            </a:r>
            <a:r>
              <a:rPr lang="es-PY" dirty="0" smtClean="0"/>
              <a:t>, sin demoras.</a:t>
            </a:r>
            <a:endParaRPr lang="es-PY" dirty="0"/>
          </a:p>
          <a:p>
            <a:pPr marL="457200" lvl="1" indent="0">
              <a:buNone/>
            </a:pPr>
            <a:r>
              <a:rPr lang="es-PY" dirty="0" smtClean="0"/>
              <a:t>- </a:t>
            </a:r>
            <a:r>
              <a:rPr lang="es-PY" b="1" i="1" dirty="0" smtClean="0"/>
              <a:t>Confiables</a:t>
            </a:r>
            <a:r>
              <a:rPr lang="es-PY" dirty="0" smtClean="0"/>
              <a:t>, sin </a:t>
            </a:r>
            <a:r>
              <a:rPr lang="es-PY" dirty="0"/>
              <a:t>corregir o </a:t>
            </a:r>
            <a:r>
              <a:rPr lang="es-PY" dirty="0" smtClean="0"/>
              <a:t>maquillar.</a:t>
            </a:r>
            <a:endParaRPr lang="es-PY" dirty="0"/>
          </a:p>
          <a:p>
            <a:pPr marL="457200" lvl="1" indent="0">
              <a:buNone/>
            </a:pPr>
            <a:r>
              <a:rPr lang="es-PY" dirty="0" smtClean="0"/>
              <a:t>- </a:t>
            </a:r>
            <a:r>
              <a:rPr lang="es-PY" b="1" i="1" dirty="0" smtClean="0"/>
              <a:t>Sencillas</a:t>
            </a:r>
            <a:r>
              <a:rPr lang="es-PY" dirty="0" smtClean="0"/>
              <a:t>, </a:t>
            </a:r>
            <a:r>
              <a:rPr lang="es-PY" dirty="0"/>
              <a:t>fáciles de implementar e </a:t>
            </a:r>
            <a:r>
              <a:rPr lang="es-PY" dirty="0" smtClean="0"/>
              <a:t>interpretar.</a:t>
            </a:r>
            <a:endParaRPr lang="es-PY" dirty="0"/>
          </a:p>
          <a:p>
            <a:pPr marL="457200" lvl="1" indent="0">
              <a:buNone/>
            </a:pPr>
            <a:r>
              <a:rPr lang="es-PY" dirty="0" smtClean="0"/>
              <a:t>- </a:t>
            </a:r>
            <a:r>
              <a:rPr lang="es-PY" b="1" i="1" dirty="0" smtClean="0"/>
              <a:t>Completas</a:t>
            </a:r>
            <a:r>
              <a:rPr lang="es-PY" dirty="0" smtClean="0"/>
              <a:t>, </a:t>
            </a:r>
            <a:r>
              <a:rPr lang="es-PY" dirty="0"/>
              <a:t>sin omitir detalles </a:t>
            </a:r>
            <a:r>
              <a:rPr lang="es-PY" dirty="0" smtClean="0"/>
              <a:t>trascendentes.</a:t>
            </a:r>
            <a:endParaRPr lang="es-PY" dirty="0"/>
          </a:p>
          <a:p>
            <a:pPr marL="457200" lvl="1" indent="0">
              <a:buNone/>
            </a:pPr>
            <a:r>
              <a:rPr lang="es-PY" dirty="0" smtClean="0"/>
              <a:t>- </a:t>
            </a:r>
            <a:r>
              <a:rPr lang="es-PY" b="1" i="1" dirty="0" smtClean="0"/>
              <a:t>Disponibles</a:t>
            </a:r>
            <a:r>
              <a:rPr lang="es-PY" dirty="0" smtClean="0"/>
              <a:t>, </a:t>
            </a:r>
            <a:r>
              <a:rPr lang="es-PY" dirty="0"/>
              <a:t>de libre acceso a personas </a:t>
            </a:r>
            <a:r>
              <a:rPr lang="es-PY" dirty="0" smtClean="0"/>
              <a:t>autorizadas.</a:t>
            </a:r>
            <a:endParaRPr lang="es-PY" dirty="0"/>
          </a:p>
          <a:p>
            <a:pPr marL="457200" lvl="1" indent="0">
              <a:buNone/>
            </a:pPr>
            <a:r>
              <a:rPr lang="es-PY" dirty="0" smtClean="0"/>
              <a:t>- </a:t>
            </a:r>
            <a:r>
              <a:rPr lang="es-PY" b="1" i="1" dirty="0" smtClean="0"/>
              <a:t>Sistematizadas</a:t>
            </a:r>
            <a:r>
              <a:rPr lang="es-PY" dirty="0" smtClean="0"/>
              <a:t>, </a:t>
            </a:r>
            <a:r>
              <a:rPr lang="es-PY" dirty="0"/>
              <a:t>conforme el sistema contable </a:t>
            </a:r>
            <a:r>
              <a:rPr lang="es-PY" dirty="0" smtClean="0"/>
              <a:t>adoptado.</a:t>
            </a:r>
            <a:endParaRPr lang="es-PY"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a:t>
            </a:r>
            <a:endParaRPr lang="es-ES" dirty="0"/>
          </a:p>
        </p:txBody>
      </p:sp>
    </p:spTree>
    <p:extLst>
      <p:ext uri="{BB962C8B-B14F-4D97-AF65-F5344CB8AC3E}">
        <p14:creationId xmlns:p14="http://schemas.microsoft.com/office/powerpoint/2010/main" val="3941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7">
            <a:hlinkClick r:id="rId3"/>
            <a:extLst>
              <a:ext uri="{FF2B5EF4-FFF2-40B4-BE49-F238E27FC236}">
                <a16:creationId xmlns="" xmlns:a16="http://schemas.microsoft.com/office/drawing/2014/main" id="{5FC6C278-4035-446A-A94B-030E792FDDF5}"/>
              </a:ext>
            </a:extLst>
          </p:cNvPr>
          <p:cNvSpPr txBox="1"/>
          <p:nvPr/>
        </p:nvSpPr>
        <p:spPr>
          <a:xfrm>
            <a:off x="1676000" y="3332859"/>
            <a:ext cx="9096374" cy="1934591"/>
          </a:xfrm>
          <a:prstGeom prst="rect">
            <a:avLst/>
          </a:prstGeom>
          <a:noFill/>
        </p:spPr>
        <p:txBody>
          <a:bodyPr wrap="square" rtlCol="0">
            <a:noAutofit/>
          </a:bodyPr>
          <a:lstStyle/>
          <a:p>
            <a:pPr algn="ctr"/>
            <a:r>
              <a:rPr lang="es-ES" sz="6000" dirty="0">
                <a:solidFill>
                  <a:schemeClr val="tx2">
                    <a:lumMod val="75000"/>
                  </a:schemeClr>
                </a:solidFill>
              </a:rPr>
              <a:t>Inventario y su Valoración</a:t>
            </a:r>
          </a:p>
        </p:txBody>
      </p:sp>
      <p:pic>
        <p:nvPicPr>
          <p:cNvPr id="3" name="Imagen 2"/>
          <p:cNvPicPr/>
          <p:nvPr/>
        </p:nvPicPr>
        <p:blipFill>
          <a:blip r:embed="rId4">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6" name="Imagen 5"/>
          <p:cNvPicPr>
            <a:picLocks noChangeAspect="1"/>
          </p:cNvPicPr>
          <p:nvPr/>
        </p:nvPicPr>
        <p:blipFill>
          <a:blip r:embed="rId5"/>
          <a:stretch>
            <a:fillRect/>
          </a:stretch>
        </p:blipFill>
        <p:spPr>
          <a:xfrm>
            <a:off x="2195349" y="885736"/>
            <a:ext cx="2333951" cy="628738"/>
          </a:xfrm>
          <a:prstGeom prst="rect">
            <a:avLst/>
          </a:prstGeom>
        </p:spPr>
      </p:pic>
      <p:sp>
        <p:nvSpPr>
          <p:cNvPr id="5"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4</a:t>
            </a:r>
            <a:endParaRPr lang="es-ES" dirty="0"/>
          </a:p>
        </p:txBody>
      </p:sp>
    </p:spTree>
    <p:extLst>
      <p:ext uri="{BB962C8B-B14F-4D97-AF65-F5344CB8AC3E}">
        <p14:creationId xmlns:p14="http://schemas.microsoft.com/office/powerpoint/2010/main" val="2680992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Conceptos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dirty="0"/>
              <a:t>Es la enumeración y descripción detallada de los bienes y de los derechos que posee la empresa </a:t>
            </a:r>
            <a:r>
              <a:rPr lang="es-PY" sz="1700" b="1" dirty="0"/>
              <a:t>(ACTIVO)</a:t>
            </a:r>
            <a:r>
              <a:rPr lang="es-PY" sz="1700" dirty="0"/>
              <a:t>, así como de las obligaciones o deudas con terceros </a:t>
            </a:r>
            <a:r>
              <a:rPr lang="es-PY" sz="1700" b="1" dirty="0"/>
              <a:t>(PASIVO)</a:t>
            </a:r>
            <a:r>
              <a:rPr lang="es-PY" sz="1700" dirty="0"/>
              <a:t>  en un momento dado, y que </a:t>
            </a:r>
            <a:r>
              <a:rPr lang="es-PY" sz="1700" b="1" dirty="0"/>
              <a:t>intervienen en el proceso productivo, con su correspondiente valor</a:t>
            </a:r>
            <a:r>
              <a:rPr lang="es-PY" sz="1700" dirty="0" smtClean="0"/>
              <a:t>.</a:t>
            </a:r>
          </a:p>
          <a:p>
            <a:pPr marL="0" indent="0" algn="just">
              <a:spcBef>
                <a:spcPts val="600"/>
              </a:spcBef>
              <a:buNone/>
            </a:pPr>
            <a:endParaRPr lang="es-PY" sz="1700" dirty="0"/>
          </a:p>
          <a:p>
            <a:pPr algn="just">
              <a:spcBef>
                <a:spcPts val="600"/>
              </a:spcBef>
            </a:pPr>
            <a:r>
              <a:rPr lang="es-PY" sz="1700" dirty="0"/>
              <a:t>Es el conjunto de elementos (con su lista, clase, cantidad y valor) que componen el </a:t>
            </a:r>
            <a:r>
              <a:rPr lang="es-PY" sz="1700" b="1" dirty="0"/>
              <a:t>PATRIMONIO</a:t>
            </a:r>
            <a:r>
              <a:rPr lang="es-PY" sz="1700" dirty="0"/>
              <a:t>  de una empresa. Abarca la medición y el recuento físico, así como la VALORACIÓN de los </a:t>
            </a:r>
            <a:r>
              <a:rPr lang="es-PY" sz="1700" b="1" dirty="0"/>
              <a:t>ACTIVOS</a:t>
            </a:r>
            <a:r>
              <a:rPr lang="es-PY" sz="1700" dirty="0"/>
              <a:t>, los </a:t>
            </a:r>
            <a:r>
              <a:rPr lang="es-PY" sz="1700" b="1" dirty="0"/>
              <a:t>PASIVOS</a:t>
            </a:r>
            <a:r>
              <a:rPr lang="es-PY" sz="1700" dirty="0"/>
              <a:t> y el </a:t>
            </a:r>
            <a:r>
              <a:rPr lang="es-PY" sz="1700" b="1" dirty="0"/>
              <a:t>CAPITAL</a:t>
            </a:r>
            <a:r>
              <a:rPr lang="es-PY" sz="1700" dirty="0"/>
              <a:t> o </a:t>
            </a:r>
            <a:r>
              <a:rPr lang="es-PY" sz="1700" b="1" dirty="0"/>
              <a:t>PATRIMONIO NETO</a:t>
            </a:r>
            <a:r>
              <a:rPr lang="es-PY" sz="1700" dirty="0" smtClean="0"/>
              <a:t>.</a:t>
            </a:r>
          </a:p>
          <a:p>
            <a:pPr marL="0" indent="0" algn="just">
              <a:spcBef>
                <a:spcPts val="600"/>
              </a:spcBef>
              <a:buNone/>
            </a:pPr>
            <a:endParaRPr lang="es-PY" sz="1700" dirty="0" smtClean="0"/>
          </a:p>
          <a:p>
            <a:pPr algn="just">
              <a:spcBef>
                <a:spcPts val="600"/>
              </a:spcBef>
            </a:pPr>
            <a:r>
              <a:rPr lang="es-PY" sz="1700" dirty="0"/>
              <a:t>Es una lista de los artículos de diversa índole y naturaleza, su clase, la cantidad y el valor respectivo de los </a:t>
            </a:r>
            <a:r>
              <a:rPr lang="es-PY" sz="1700" b="1" dirty="0"/>
              <a:t>BIENES</a:t>
            </a:r>
            <a:r>
              <a:rPr lang="es-PY" sz="1700" dirty="0"/>
              <a:t>, </a:t>
            </a:r>
            <a:r>
              <a:rPr lang="es-PY" sz="1700" b="1" dirty="0"/>
              <a:t>DERECHOS</a:t>
            </a:r>
            <a:r>
              <a:rPr lang="es-PY" sz="1700" dirty="0"/>
              <a:t> y </a:t>
            </a:r>
            <a:r>
              <a:rPr lang="es-PY" sz="1700" b="1" dirty="0"/>
              <a:t>OBLIGACIONES</a:t>
            </a:r>
            <a:r>
              <a:rPr lang="es-PY" sz="1700" dirty="0"/>
              <a:t> que se utilizan en el proceso productivo, detallando de cada elemento las características de interés técnico, productivo y económico.</a:t>
            </a:r>
          </a:p>
          <a:p>
            <a:pPr algn="just">
              <a:spcBef>
                <a:spcPts val="600"/>
              </a:spcBef>
            </a:pPr>
            <a:endParaRPr lang="es-PY" sz="1700" dirty="0"/>
          </a:p>
          <a:p>
            <a:pPr algn="just">
              <a:spcBef>
                <a:spcPts val="600"/>
              </a:spcBef>
            </a:pPr>
            <a:endParaRPr lang="es-PY" sz="17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5</a:t>
            </a:r>
            <a:endParaRPr lang="es-ES" dirty="0"/>
          </a:p>
        </p:txBody>
      </p:sp>
    </p:spTree>
    <p:extLst>
      <p:ext uri="{BB962C8B-B14F-4D97-AF65-F5344CB8AC3E}">
        <p14:creationId xmlns:p14="http://schemas.microsoft.com/office/powerpoint/2010/main" val="49979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Utilidad</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500" dirty="0"/>
              <a:t>El inventario es una herramienta  administrativa de valor sustantivo, pues refleja la verdadera relación de bienes, derechos y compromisos contraídos con que cuenta la empresa</a:t>
            </a:r>
            <a:r>
              <a:rPr lang="es-PY" sz="1500" dirty="0" smtClean="0"/>
              <a:t>.</a:t>
            </a:r>
          </a:p>
          <a:p>
            <a:pPr marL="0" indent="0" algn="just">
              <a:spcBef>
                <a:spcPts val="600"/>
              </a:spcBef>
              <a:buNone/>
            </a:pPr>
            <a:endParaRPr lang="es-PY" sz="1500" dirty="0" smtClean="0"/>
          </a:p>
          <a:p>
            <a:pPr algn="just">
              <a:spcBef>
                <a:spcPts val="600"/>
              </a:spcBef>
            </a:pPr>
            <a:r>
              <a:rPr lang="es-PY" sz="1500" dirty="0" smtClean="0"/>
              <a:t>Proporciona </a:t>
            </a:r>
            <a:r>
              <a:rPr lang="es-PY" sz="1500" dirty="0"/>
              <a:t>la lista de los </a:t>
            </a:r>
            <a:r>
              <a:rPr lang="es-PY" sz="1500" b="1" dirty="0"/>
              <a:t>elementos utilizados</a:t>
            </a:r>
            <a:r>
              <a:rPr lang="es-PY" sz="1500" dirty="0"/>
              <a:t> en el </a:t>
            </a:r>
            <a:r>
              <a:rPr lang="es-PY" sz="1500" b="1" dirty="0" smtClean="0"/>
              <a:t>Proceso Productivo</a:t>
            </a:r>
            <a:r>
              <a:rPr lang="es-PY" sz="1500" dirty="0"/>
              <a:t>, los describe y clasifica, y le asigna un valor en unidades monetarias, al igual que a los derechos de terceros sobre los bienes de la empresa. </a:t>
            </a:r>
          </a:p>
          <a:p>
            <a:pPr algn="just">
              <a:spcBef>
                <a:spcPts val="600"/>
              </a:spcBef>
            </a:pPr>
            <a:endParaRPr lang="es-PY" sz="1500" dirty="0"/>
          </a:p>
          <a:p>
            <a:pPr algn="just">
              <a:spcBef>
                <a:spcPts val="600"/>
              </a:spcBef>
            </a:pPr>
            <a:r>
              <a:rPr lang="es-PY" sz="1500" dirty="0" smtClean="0"/>
              <a:t>Refleja </a:t>
            </a:r>
            <a:r>
              <a:rPr lang="es-PY" sz="1500" dirty="0"/>
              <a:t>la </a:t>
            </a:r>
            <a:r>
              <a:rPr lang="es-PY" sz="1500" b="1" dirty="0"/>
              <a:t>situación económica financiera de la empresa</a:t>
            </a:r>
            <a:r>
              <a:rPr lang="es-PY" sz="1500" dirty="0"/>
              <a:t> en un momento dado y permiten tener  una visión crítica y objetiva en cuanto a disponibilidad de recursos, la calidad y el estado de los mismos, así como de los compromisos a atender en los plazos establecidos.</a:t>
            </a:r>
          </a:p>
          <a:p>
            <a:pPr algn="just">
              <a:spcBef>
                <a:spcPts val="600"/>
              </a:spcBef>
            </a:pPr>
            <a:endParaRPr lang="es-PY" sz="1500" dirty="0"/>
          </a:p>
          <a:p>
            <a:pPr algn="just">
              <a:spcBef>
                <a:spcPts val="600"/>
              </a:spcBef>
            </a:pPr>
            <a:r>
              <a:rPr lang="es-PY" sz="1500" dirty="0" smtClean="0"/>
              <a:t>Completo</a:t>
            </a:r>
            <a:r>
              <a:rPr lang="es-PY" sz="1500" dirty="0"/>
              <a:t>, correctamente elaborado y permanentemente actualizado, es útil para la </a:t>
            </a:r>
            <a:r>
              <a:rPr lang="es-PY" sz="1500" b="1" dirty="0"/>
              <a:t>PLANIFICACIÓN</a:t>
            </a:r>
            <a:r>
              <a:rPr lang="es-PY" sz="1500" dirty="0"/>
              <a:t> empresarial, el </a:t>
            </a:r>
            <a:r>
              <a:rPr lang="es-PY" sz="1500" b="1" dirty="0"/>
              <a:t>CONTROL</a:t>
            </a:r>
            <a:r>
              <a:rPr lang="es-PY" sz="1500" dirty="0"/>
              <a:t> o </a:t>
            </a:r>
            <a:r>
              <a:rPr lang="es-PY" sz="1500" b="1" dirty="0"/>
              <a:t>EVALUACIÓN</a:t>
            </a:r>
            <a:r>
              <a:rPr lang="es-PY" sz="1500" dirty="0"/>
              <a:t> del uso de los recursos, y de los resultados </a:t>
            </a:r>
            <a:r>
              <a:rPr lang="es-PY" sz="1500" b="1" dirty="0"/>
              <a:t>técnicos, económicos y financieros </a:t>
            </a:r>
            <a:r>
              <a:rPr lang="es-PY" sz="1500" dirty="0"/>
              <a:t>de la gestión.</a:t>
            </a:r>
          </a:p>
          <a:p>
            <a:pPr algn="just">
              <a:spcBef>
                <a:spcPts val="600"/>
              </a:spcBef>
            </a:pPr>
            <a:endParaRPr lang="es-PY" sz="1700" dirty="0"/>
          </a:p>
          <a:p>
            <a:pPr algn="just">
              <a:spcBef>
                <a:spcPts val="600"/>
              </a:spcBef>
            </a:pPr>
            <a:endParaRPr lang="es-PY" sz="17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6</a:t>
            </a:r>
            <a:endParaRPr lang="es-ES" dirty="0"/>
          </a:p>
        </p:txBody>
      </p:sp>
    </p:spTree>
    <p:extLst>
      <p:ext uri="{BB962C8B-B14F-4D97-AF65-F5344CB8AC3E}">
        <p14:creationId xmlns:p14="http://schemas.microsoft.com/office/powerpoint/2010/main" val="250233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Tipos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dirty="0" smtClean="0"/>
              <a:t>Según la forma:</a:t>
            </a:r>
          </a:p>
          <a:p>
            <a:pPr marL="0" indent="0" algn="just">
              <a:spcBef>
                <a:spcPts val="600"/>
              </a:spcBef>
              <a:buNone/>
            </a:pPr>
            <a:endParaRPr lang="es-PY" sz="1700" dirty="0" smtClean="0"/>
          </a:p>
          <a:p>
            <a:pPr lvl="1" algn="just">
              <a:spcBef>
                <a:spcPts val="600"/>
              </a:spcBef>
            </a:pPr>
            <a:r>
              <a:rPr lang="es-PY" sz="1500" b="1" u="sng" dirty="0"/>
              <a:t>Analíticos:</a:t>
            </a:r>
            <a:r>
              <a:rPr lang="es-PY" sz="1500" dirty="0"/>
              <a:t> recoge los elementos patrimoniales, detallando sus características, identificación   (unidades,  precios  unitarios,  cantidades  parciales,   totales,  etc.), vida útil, depreciación (anual y acumulada), valor (original, actual y residual</a:t>
            </a:r>
            <a:r>
              <a:rPr lang="es-PY" sz="1500" dirty="0" smtClean="0"/>
              <a:t>), </a:t>
            </a:r>
            <a:r>
              <a:rPr lang="es-PY" sz="1500" dirty="0"/>
              <a:t>valoración, años de uso, etc.</a:t>
            </a:r>
          </a:p>
          <a:p>
            <a:pPr lvl="1" algn="just">
              <a:spcBef>
                <a:spcPts val="600"/>
              </a:spcBef>
            </a:pPr>
            <a:endParaRPr lang="es-PY" sz="1500" dirty="0"/>
          </a:p>
          <a:p>
            <a:pPr lvl="1" algn="just">
              <a:spcBef>
                <a:spcPts val="600"/>
              </a:spcBef>
            </a:pPr>
            <a:r>
              <a:rPr lang="es-PY" sz="1500" b="1" u="sng" dirty="0"/>
              <a:t>Sintéticos:</a:t>
            </a:r>
            <a:r>
              <a:rPr lang="es-PY" sz="1500" dirty="0"/>
              <a:t> resume las masas patrimoniales, agrupando y valorándolas sin mayores detalles.</a:t>
            </a:r>
          </a:p>
          <a:p>
            <a:pPr lvl="1" algn="just">
              <a:spcBef>
                <a:spcPts val="600"/>
              </a:spcBef>
            </a:pPr>
            <a:endParaRPr lang="es-PY" sz="1500" dirty="0"/>
          </a:p>
          <a:p>
            <a:pPr lvl="1" algn="just">
              <a:spcBef>
                <a:spcPts val="600"/>
              </a:spcBef>
            </a:pPr>
            <a:r>
              <a:rPr lang="es-PY" sz="1500" b="1" u="sng" dirty="0"/>
              <a:t>Mixtos:</a:t>
            </a:r>
            <a:r>
              <a:rPr lang="es-PY" sz="1500" dirty="0"/>
              <a:t> sí existen partidas que se detallan y otras que no, conforme al interés sobre determinados aspectos en particular de los BIENES INVENTARIADOS</a:t>
            </a:r>
            <a:r>
              <a:rPr lang="es-PY" sz="1500" dirty="0" smtClean="0"/>
              <a:t>.</a:t>
            </a:r>
            <a:endParaRPr lang="es-PY" sz="1500" dirty="0"/>
          </a:p>
          <a:p>
            <a:pPr algn="just">
              <a:spcBef>
                <a:spcPts val="600"/>
              </a:spcBef>
            </a:pPr>
            <a:endParaRPr lang="es-PY" sz="17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7</a:t>
            </a:r>
            <a:endParaRPr lang="es-ES" dirty="0"/>
          </a:p>
        </p:txBody>
      </p:sp>
    </p:spTree>
    <p:extLst>
      <p:ext uri="{BB962C8B-B14F-4D97-AF65-F5344CB8AC3E}">
        <p14:creationId xmlns:p14="http://schemas.microsoft.com/office/powerpoint/2010/main" val="288882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9588723-F88E-4F02-B1A9-D1224233BEEF}"/>
              </a:ext>
            </a:extLst>
          </p:cNvPr>
          <p:cNvSpPr>
            <a:spLocks noGrp="1"/>
          </p:cNvSpPr>
          <p:nvPr>
            <p:ph type="title"/>
          </p:nvPr>
        </p:nvSpPr>
        <p:spPr/>
        <p:txBody>
          <a:bodyPr rtlCol="0">
            <a:normAutofit/>
          </a:bodyPr>
          <a:lstStyle/>
          <a:p>
            <a:pPr>
              <a:lnSpc>
                <a:spcPct val="90000"/>
              </a:lnSpc>
            </a:pPr>
            <a:r>
              <a:rPr lang="es-PY" b="1" dirty="0" smtClean="0"/>
              <a:t>Inventario</a:t>
            </a:r>
            <a:br>
              <a:rPr lang="es-PY" b="1" dirty="0" smtClean="0"/>
            </a:br>
            <a:r>
              <a:rPr lang="es-PY" b="1" dirty="0"/>
              <a:t/>
            </a:r>
            <a:br>
              <a:rPr lang="es-PY" b="1" dirty="0"/>
            </a:br>
            <a:r>
              <a:rPr lang="es-PY" sz="2000" dirty="0" smtClean="0"/>
              <a:t>Tipos</a:t>
            </a:r>
            <a:endParaRPr lang="es-ES" sz="2300" dirty="0">
              <a:solidFill>
                <a:schemeClr val="bg1"/>
              </a:solidFill>
            </a:endParaRPr>
          </a:p>
        </p:txBody>
      </p:sp>
      <p:sp>
        <p:nvSpPr>
          <p:cNvPr id="9" name="Marcador de posición de texto 3">
            <a:extLst>
              <a:ext uri="{FF2B5EF4-FFF2-40B4-BE49-F238E27FC236}">
                <a16:creationId xmlns="" xmlns:a16="http://schemas.microsoft.com/office/drawing/2014/main"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dirty="0" smtClean="0"/>
              <a:t>Según el momento:</a:t>
            </a:r>
          </a:p>
          <a:p>
            <a:pPr marL="0" indent="0" algn="just">
              <a:spcBef>
                <a:spcPts val="600"/>
              </a:spcBef>
              <a:buNone/>
            </a:pPr>
            <a:endParaRPr lang="es-PY" sz="1700" dirty="0" smtClean="0"/>
          </a:p>
          <a:p>
            <a:pPr lvl="1" algn="just">
              <a:spcBef>
                <a:spcPts val="600"/>
              </a:spcBef>
            </a:pPr>
            <a:r>
              <a:rPr lang="es-PY" sz="1500" b="1" u="sng" dirty="0"/>
              <a:t>Inicial:</a:t>
            </a:r>
            <a:r>
              <a:rPr lang="es-PY" sz="1500" dirty="0"/>
              <a:t>  sí se levanta al constituirse una empresa, o al inicio de un proceso productivo y/o del periodo contable considerado.</a:t>
            </a:r>
          </a:p>
          <a:p>
            <a:pPr lvl="1" algn="just">
              <a:spcBef>
                <a:spcPts val="600"/>
              </a:spcBef>
            </a:pPr>
            <a:endParaRPr lang="es-PY" sz="1500" b="1" u="sng" dirty="0"/>
          </a:p>
          <a:p>
            <a:pPr lvl="1" algn="just">
              <a:spcBef>
                <a:spcPts val="600"/>
              </a:spcBef>
            </a:pPr>
            <a:r>
              <a:rPr lang="es-PY" sz="1500" b="1" u="sng" dirty="0"/>
              <a:t>De fin del ejercicio:</a:t>
            </a:r>
            <a:r>
              <a:rPr lang="es-PY" sz="1500" dirty="0"/>
              <a:t> sí se formula al final del proceso productivo, o al cierre del período contable.</a:t>
            </a:r>
          </a:p>
          <a:p>
            <a:pPr lvl="1" algn="just">
              <a:spcBef>
                <a:spcPts val="600"/>
              </a:spcBef>
            </a:pPr>
            <a:endParaRPr lang="es-PY" sz="1500" b="1" u="sng" dirty="0"/>
          </a:p>
          <a:p>
            <a:pPr lvl="1" algn="just">
              <a:spcBef>
                <a:spcPts val="600"/>
              </a:spcBef>
            </a:pPr>
            <a:r>
              <a:rPr lang="es-PY" sz="1500" b="1" u="sng" dirty="0" smtClean="0"/>
              <a:t>Intermedio:</a:t>
            </a:r>
            <a:r>
              <a:rPr lang="es-PY" sz="1500" dirty="0" smtClean="0"/>
              <a:t> sí </a:t>
            </a:r>
            <a:r>
              <a:rPr lang="es-PY" sz="1500" dirty="0"/>
              <a:t>se elabora en un momento cualquiera del ejercicio económico, pudiendo ser periódico (mensual, trimestral, semestral, etc. ), o no.</a:t>
            </a:r>
          </a:p>
          <a:p>
            <a:pPr lvl="1" algn="just">
              <a:spcBef>
                <a:spcPts val="600"/>
              </a:spcBef>
            </a:pPr>
            <a:endParaRPr lang="es-PY" sz="1500" b="1" u="sng" dirty="0"/>
          </a:p>
          <a:p>
            <a:pPr lvl="1" algn="just">
              <a:spcBef>
                <a:spcPts val="600"/>
              </a:spcBef>
            </a:pPr>
            <a:r>
              <a:rPr lang="es-PY" sz="1500" b="1" u="sng" dirty="0"/>
              <a:t>De liquidación:</a:t>
            </a:r>
            <a:r>
              <a:rPr lang="es-PY" sz="1500" dirty="0"/>
              <a:t>  como su nombre indica, se realiza al final de la vida empresarial</a:t>
            </a:r>
            <a:r>
              <a:rPr lang="es-PY" sz="1500" dirty="0" smtClean="0"/>
              <a:t>.</a:t>
            </a:r>
            <a:endParaRPr lang="es-PY" sz="1500"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 xmlns:a16="http://schemas.microsoft.com/office/drawing/2014/main"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8</a:t>
            </a:r>
            <a:endParaRPr lang="es-ES" dirty="0"/>
          </a:p>
        </p:txBody>
      </p:sp>
    </p:spTree>
    <p:extLst>
      <p:ext uri="{BB962C8B-B14F-4D97-AF65-F5344CB8AC3E}">
        <p14:creationId xmlns:p14="http://schemas.microsoft.com/office/powerpoint/2010/main" val="1395237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Personalizado 5">
      <a:dk1>
        <a:sysClr val="windowText" lastClr="000000"/>
      </a:dk1>
      <a:lt1>
        <a:sysClr val="window" lastClr="FFFFFF"/>
      </a:lt1>
      <a:dk2>
        <a:srgbClr val="31BA79"/>
      </a:dk2>
      <a:lt2>
        <a:srgbClr val="EBEBEB"/>
      </a:lt2>
      <a:accent1>
        <a:srgbClr val="000099"/>
      </a:accent1>
      <a:accent2>
        <a:srgbClr val="E6C133"/>
      </a:accent2>
      <a:accent3>
        <a:srgbClr val="EF7A24"/>
      </a:accent3>
      <a:accent4>
        <a:srgbClr val="5AA0F5"/>
      </a:accent4>
      <a:accent5>
        <a:srgbClr val="75CEEC"/>
      </a:accent5>
      <a:accent6>
        <a:srgbClr val="31BA79"/>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A1C8E2-513F-4C9C-99C7-9AE0E7429B06}">
  <ds:schemaRef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3E0B16-80BF-4868-8813-6B17170D7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0</TotalTime>
  <Words>2417</Words>
  <Application>Microsoft Office PowerPoint</Application>
  <PresentationFormat>Panorámica</PresentationFormat>
  <Paragraphs>349</Paragraphs>
  <Slides>39</Slides>
  <Notes>39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7" baseType="lpstr">
      <vt:lpstr>Arial</vt:lpstr>
      <vt:lpstr>Calibri</vt:lpstr>
      <vt:lpstr>Century Gothic</vt:lpstr>
      <vt:lpstr>Trebuchet MS</vt:lpstr>
      <vt:lpstr>Wingdings</vt:lpstr>
      <vt:lpstr>Wingdings 3</vt:lpstr>
      <vt:lpstr>Sala de reuniones Ion</vt:lpstr>
      <vt:lpstr>Document</vt:lpstr>
      <vt:lpstr>ANÁLISIS FINANCIERO PARA LA GANADERÍA SOSTENIBLE</vt:lpstr>
      <vt:lpstr>Objetivos</vt:lpstr>
      <vt:lpstr>Registros  Concepto Objetivos</vt:lpstr>
      <vt:lpstr>Registros  Características</vt:lpstr>
      <vt:lpstr>Presentación de PowerPoint</vt:lpstr>
      <vt:lpstr>Inventario  Conceptos</vt:lpstr>
      <vt:lpstr>Inventario  Utilidad</vt:lpstr>
      <vt:lpstr>Inventario  Tipos</vt:lpstr>
      <vt:lpstr>Inventario  Tipos</vt:lpstr>
      <vt:lpstr>Inventario  Objetivos</vt:lpstr>
      <vt:lpstr>Inventario  Utilidad</vt:lpstr>
      <vt:lpstr>Inventario  Fases para elaboración</vt:lpstr>
      <vt:lpstr>Inventario  Partes</vt:lpstr>
      <vt:lpstr>Valoración de los Bienes Inventariados </vt:lpstr>
      <vt:lpstr>Valoración de los Bienes Inventariados  Conocimientos previos requeridos:</vt:lpstr>
      <vt:lpstr>Valoración de los Bienes Inventariados  Tipos de Valor Utilizados:</vt:lpstr>
      <vt:lpstr>COMPONENTES DEL INVENTARIO Y CONSIDERACIONES PARA SU VALORACIÓN</vt:lpstr>
      <vt:lpstr>COMPONENTES DEL INVENTARIO Y CONSIDERACIONES PARA SU VALORACIÓN</vt:lpstr>
      <vt:lpstr>COMPONENTES DEL INVENTARIO Y CONSIDERACIONES PARA SU VALORACIÓN</vt:lpstr>
      <vt:lpstr>Presentación de PowerPoint</vt:lpstr>
      <vt:lpstr>BALANCE DE INVENTARIO   (inventario sintético)  Conceptos</vt:lpstr>
      <vt:lpstr>BALANCE DE INVENTARIO   (inventario sintético)  Objetivos</vt:lpstr>
      <vt:lpstr>BALANCE DE INVENTARIO   (inventario sintético)</vt:lpstr>
      <vt:lpstr>BALANCE DE INVENTARIO  Ordenamiento y clasificación de las cuentas</vt:lpstr>
      <vt:lpstr>BALANCE DE INVENTARIO  Ordenamiento y clasificación de las cuentas</vt:lpstr>
      <vt:lpstr>BALANCE DE INVENTARIO  Ordenamiento y clasificación de las cuentas</vt:lpstr>
      <vt:lpstr>BALANCE DE INVENTARIO  Modelo ACTIVOS</vt:lpstr>
      <vt:lpstr>BALANCE DE INVENTARIO  Modelo PASIVOS</vt:lpstr>
      <vt:lpstr>BALANCE DE INVENTARIO  Análisis</vt:lpstr>
      <vt:lpstr>BALANCE DE INVENTARIO  Análisis</vt:lpstr>
      <vt:lpstr>BALANCE DE INVENTARIO  Análisis</vt:lpstr>
      <vt:lpstr>BALANCE DE INVENTARIO  Análisis</vt:lpstr>
      <vt:lpstr>BALANCE DE INVENTARIO  Análisis</vt:lpstr>
      <vt:lpstr>BALANCE DE INVENTARIO  Análisis</vt:lpstr>
      <vt:lpstr>BALANCE DE INVENTARIO  Análisis</vt:lpstr>
      <vt:lpstr>BALANCE DE INVENTARIO  Análisis</vt:lpstr>
      <vt:lpstr>BALANCE DE INVENTARIO  Análisis</vt:lpstr>
      <vt:lpstr>REFLEXIÓN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2022-07-29T15:39:38Z</dcterms:created>
  <dcterms:modified xsi:type="dcterms:W3CDTF">2022-09-08T02:01:16Z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