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57"/>
  </p:notesMasterIdLst>
  <p:handoutMasterIdLst>
    <p:handoutMasterId r:id="rId58"/>
  </p:handoutMasterIdLst>
  <p:sldIdLst>
    <p:sldId id="256" r:id="rId5"/>
    <p:sldId id="267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3" r:id="rId26"/>
    <p:sldId id="334" r:id="rId27"/>
    <p:sldId id="335" r:id="rId28"/>
    <p:sldId id="336" r:id="rId29"/>
    <p:sldId id="337" r:id="rId30"/>
    <p:sldId id="338" r:id="rId31"/>
    <p:sldId id="342" r:id="rId32"/>
    <p:sldId id="343" r:id="rId33"/>
    <p:sldId id="344" r:id="rId34"/>
    <p:sldId id="345" r:id="rId35"/>
    <p:sldId id="346" r:id="rId36"/>
    <p:sldId id="347" r:id="rId37"/>
    <p:sldId id="339" r:id="rId38"/>
    <p:sldId id="340" r:id="rId39"/>
    <p:sldId id="341" r:id="rId40"/>
    <p:sldId id="348" r:id="rId41"/>
    <p:sldId id="349" r:id="rId42"/>
    <p:sldId id="350" r:id="rId43"/>
    <p:sldId id="276" r:id="rId44"/>
    <p:sldId id="351" r:id="rId45"/>
    <p:sldId id="33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257" r:id="rId54"/>
    <p:sldId id="359" r:id="rId55"/>
    <p:sldId id="321" r:id="rId5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99" autoAdjust="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A2BF278C-D55E-4279-8688-5C458B40FD2A}">
      <dgm:prSet/>
      <dgm:spPr>
        <a:solidFill>
          <a:schemeClr val="bg1">
            <a:lumMod val="95000"/>
          </a:schemeClr>
        </a:solidFill>
        <a:ln w="25400">
          <a:solidFill>
            <a:schemeClr val="accent2"/>
          </a:solidFill>
        </a:ln>
      </dgm:spPr>
      <dgm:t>
        <a:bodyPr rtlCol="0"/>
        <a:lstStyle/>
        <a:p>
          <a:pPr rtl="0"/>
          <a:endParaRPr lang="es-ES" noProof="0" dirty="0">
            <a:solidFill>
              <a:schemeClr val="tx1"/>
            </a:solidFill>
          </a:endParaRPr>
        </a:p>
      </dgm:t>
    </dgm:pt>
    <dgm:pt modelId="{2FC36560-8BD2-4BD2-9DC8-2A6432EF3AFB}" type="parTrans" cxnId="{0014B138-45FB-4DB6-B21D-94187F51E868}">
      <dgm:prSet/>
      <dgm:spPr/>
      <dgm:t>
        <a:bodyPr rtlCol="0"/>
        <a:lstStyle/>
        <a:p>
          <a:pPr rtl="0"/>
          <a:endParaRPr lang="es-ES" noProof="0" dirty="0"/>
        </a:p>
      </dgm:t>
    </dgm:pt>
    <dgm:pt modelId="{60A94522-AD41-44E1-8F03-53506B69B410}" type="sibTrans" cxnId="{0014B138-45FB-4DB6-B21D-94187F51E868}">
      <dgm:prSet phldrT="02"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solidFill>
            <a:schemeClr val="accent2"/>
          </a:solidFill>
        </a:ln>
      </dgm:spPr>
      <dgm:t>
        <a:bodyPr rtlCol="0"/>
        <a:lstStyle/>
        <a:p>
          <a:pPr algn="ctr"/>
          <a:r>
            <a:rPr lang="es-PY" sz="1800" b="1" noProof="0" dirty="0" smtClean="0"/>
            <a:t>OPORTUNIDAD</a:t>
          </a:r>
        </a:p>
        <a:p>
          <a:pPr algn="ctr"/>
          <a:endParaRPr lang="es-PY" sz="1600" noProof="0" dirty="0" smtClean="0"/>
        </a:p>
        <a:p>
          <a:pPr algn="l"/>
          <a:r>
            <a:rPr lang="es-PY" sz="1700" noProof="0" dirty="0" smtClean="0"/>
            <a:t>1. A dónde queremos ir?</a:t>
          </a:r>
        </a:p>
        <a:p>
          <a:pPr algn="l"/>
          <a:endParaRPr lang="es-PY" sz="1700" dirty="0" smtClean="0"/>
        </a:p>
        <a:p>
          <a:pPr algn="l"/>
          <a:r>
            <a:rPr lang="es-PY" sz="1700" noProof="0" dirty="0" smtClean="0"/>
            <a:t>2. Dónde estamos ahora?</a:t>
          </a:r>
        </a:p>
        <a:p>
          <a:pPr algn="l"/>
          <a:endParaRPr lang="es-PY" sz="1700" noProof="0" dirty="0" smtClean="0"/>
        </a:p>
        <a:p>
          <a:pPr algn="l"/>
          <a:r>
            <a:rPr lang="es-PY" sz="1700" noProof="0" dirty="0" smtClean="0"/>
            <a:t>3. Cómo vamos a llegar?</a:t>
          </a:r>
          <a:endParaRPr lang="es-PY" sz="1700" noProof="0" dirty="0" smtClean="0"/>
        </a:p>
      </dgm:t>
    </dgm:pt>
    <dgm:pt modelId="{C5570223-97DD-4A0E-B734-4260A4BA8741}">
      <dgm:prSet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 rtlCol="0"/>
        <a:lstStyle/>
        <a:p>
          <a:pPr rtl="0"/>
          <a:endParaRPr lang="es-ES" noProof="0" dirty="0">
            <a:solidFill>
              <a:schemeClr val="tx1"/>
            </a:solidFill>
          </a:endParaRPr>
        </a:p>
      </dgm:t>
    </dgm:pt>
    <dgm:pt modelId="{70D174E8-565D-4522-87EE-AE68B4F0BD0B}" type="sibTrans" cxnId="{62E518C9-AEDE-4C2D-B0FC-BB18C471858E}">
      <dgm:prSet phldrT="01" phldr="0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algn="ctr" rtl="0"/>
          <a:r>
            <a:rPr lang="es-PY" sz="1800" b="1" noProof="0" dirty="0" smtClean="0"/>
            <a:t>MEJORAMIENTO</a:t>
          </a:r>
        </a:p>
        <a:p>
          <a:pPr rtl="0"/>
          <a:endParaRPr lang="es-PY" sz="1600" noProof="0" dirty="0" smtClean="0"/>
        </a:p>
        <a:p>
          <a:pPr rtl="0"/>
          <a:r>
            <a:rPr lang="es-PY" sz="1700" noProof="0" dirty="0" smtClean="0"/>
            <a:t>1. Dónde estamos ahora?</a:t>
          </a:r>
        </a:p>
        <a:p>
          <a:endParaRPr lang="es-PY" sz="1700" noProof="0" dirty="0" smtClean="0"/>
        </a:p>
        <a:p>
          <a:r>
            <a:rPr lang="es-PY" sz="1700" noProof="0" dirty="0" smtClean="0"/>
            <a:t>2. A dónde queremos ir?</a:t>
          </a:r>
        </a:p>
        <a:p>
          <a:endParaRPr lang="es-PY" sz="1700" noProof="0" dirty="0" smtClean="0"/>
        </a:p>
        <a:p>
          <a:r>
            <a:rPr lang="es-PY" sz="1700" noProof="0" dirty="0" smtClean="0"/>
            <a:t>3. Cómo vamos a llegar?</a:t>
          </a:r>
        </a:p>
      </dgm:t>
    </dgm:pt>
    <dgm:pt modelId="{A65A4AAC-2275-4EDE-B5B3-450EBF4C8D49}" type="parTrans" cxnId="{62E518C9-AEDE-4C2D-B0FC-BB18C471858E}">
      <dgm:prSet/>
      <dgm:spPr/>
      <dgm:t>
        <a:bodyPr rtlCol="0"/>
        <a:lstStyle/>
        <a:p>
          <a:pPr rtl="0"/>
          <a:endParaRPr lang="es-ES" noProof="0" dirty="0"/>
        </a:p>
      </dgm:t>
    </dgm:pt>
    <dgm:pt modelId="{5B720CB1-982E-452E-AC13-893FC213A62B}" type="pres">
      <dgm:prSet presAssocID="{6F088E63-D463-4A62-BD6B-2427648B36D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113B027-FC5F-43E9-8DEF-A37F8B9C828D}" type="pres">
      <dgm:prSet presAssocID="{C5570223-97DD-4A0E-B734-4260A4BA8741}" presName="compositeNode" presStyleCnt="0">
        <dgm:presLayoutVars>
          <dgm:bulletEnabled val="1"/>
        </dgm:presLayoutVars>
      </dgm:prSet>
      <dgm:spPr/>
    </dgm:pt>
    <dgm:pt modelId="{14852560-9294-411E-A8EA-76E9787C7EDD}" type="pres">
      <dgm:prSet presAssocID="{C5570223-97DD-4A0E-B734-4260A4BA8741}" presName="bgRect" presStyleLbl="alignNode1" presStyleIdx="0" presStyleCnt="2" custScaleY="117233" custLinFactNeighborX="1690" custLinFactNeighborY="-30638"/>
      <dgm:spPr/>
      <dgm:t>
        <a:bodyPr/>
        <a:lstStyle/>
        <a:p>
          <a:endParaRPr lang="es-PY"/>
        </a:p>
      </dgm:t>
    </dgm:pt>
    <dgm:pt modelId="{4115FB15-D11B-4937-98FB-E1DFA3C867ED}" type="pres">
      <dgm:prSet presAssocID="{70D174E8-565D-4522-87EE-AE68B4F0BD0B}" presName="sibTransNodeRect" presStyleLbl="alignNode1" presStyleIdx="0" presStyleCnt="2" custScaleY="293082" custLinFactNeighborX="2088" custLinFactNeighborY="-880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E9E2315E-8B53-48E2-B8AB-3657D19AF059}" type="pres">
      <dgm:prSet presAssocID="{C5570223-97DD-4A0E-B734-4260A4BA8741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CE5DFDD-AC09-42F6-82F7-C1A4F0448DC6}" type="pres">
      <dgm:prSet presAssocID="{70D174E8-565D-4522-87EE-AE68B4F0BD0B}" presName="sibTrans" presStyleCnt="0"/>
      <dgm:spPr/>
    </dgm:pt>
    <dgm:pt modelId="{05E94FD9-2908-46C7-82E1-9E95AD54AB49}" type="pres">
      <dgm:prSet presAssocID="{A2BF278C-D55E-4279-8688-5C458B40FD2A}" presName="compositeNode" presStyleCnt="0">
        <dgm:presLayoutVars>
          <dgm:bulletEnabled val="1"/>
        </dgm:presLayoutVars>
      </dgm:prSet>
      <dgm:spPr/>
    </dgm:pt>
    <dgm:pt modelId="{26DB1354-637C-4E09-9B9C-5B28D70EF621}" type="pres">
      <dgm:prSet presAssocID="{A2BF278C-D55E-4279-8688-5C458B40FD2A}" presName="bgRect" presStyleLbl="alignNode1" presStyleIdx="1" presStyleCnt="2" custScaleY="117233" custLinFactNeighborX="1268" custLinFactNeighborY="-30286"/>
      <dgm:spPr/>
      <dgm:t>
        <a:bodyPr/>
        <a:lstStyle/>
        <a:p>
          <a:endParaRPr lang="es-PY"/>
        </a:p>
      </dgm:t>
    </dgm:pt>
    <dgm:pt modelId="{C909839B-B5B3-4727-9B00-1D6467BF744D}" type="pres">
      <dgm:prSet presAssocID="{60A94522-AD41-44E1-8F03-53506B69B410}" presName="sibTransNodeRect" presStyleLbl="alignNode1" presStyleIdx="1" presStyleCnt="2" custScaleY="293082" custLinFactNeighborX="845" custLinFactNeighborY="-88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8694EB7-8038-4B65-B2EB-CEFF80F8AA9E}" type="pres">
      <dgm:prSet presAssocID="{A2BF278C-D55E-4279-8688-5C458B40FD2A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E44C60E8-2CC8-41F0-BB0D-77737CC8D1D7}" type="presOf" srcId="{C5570223-97DD-4A0E-B734-4260A4BA8741}" destId="{14852560-9294-411E-A8EA-76E9787C7EDD}" srcOrd="0" destOrd="0" presId="urn:microsoft.com/office/officeart/2016/7/layout/LinearBlockProcessNumbered"/>
    <dgm:cxn modelId="{ADAB0076-B877-4AAD-8118-CC88E09E479A}" type="presOf" srcId="{A2BF278C-D55E-4279-8688-5C458B40FD2A}" destId="{F8694EB7-8038-4B65-B2EB-CEFF80F8AA9E}" srcOrd="1" destOrd="0" presId="urn:microsoft.com/office/officeart/2016/7/layout/LinearBlockProcessNumbered"/>
    <dgm:cxn modelId="{0AD9F50E-E9A6-4CC6-A3AD-086D5D12B95E}" type="presOf" srcId="{6F088E63-D463-4A62-BD6B-2427648B36DE}" destId="{5B720CB1-982E-452E-AC13-893FC213A62B}" srcOrd="0" destOrd="0" presId="urn:microsoft.com/office/officeart/2016/7/layout/LinearBlockProcessNumbered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B61F1153-8115-4198-929C-AB9757ACAA93}" type="presOf" srcId="{60A94522-AD41-44E1-8F03-53506B69B410}" destId="{C909839B-B5B3-4727-9B00-1D6467BF744D}" srcOrd="0" destOrd="0" presId="urn:microsoft.com/office/officeart/2016/7/layout/LinearBlockProcessNumbered"/>
    <dgm:cxn modelId="{FA17B1D3-D98F-44FB-AC86-54C1E309D4FD}" type="presOf" srcId="{70D174E8-565D-4522-87EE-AE68B4F0BD0B}" destId="{4115FB15-D11B-4937-98FB-E1DFA3C867ED}" srcOrd="0" destOrd="0" presId="urn:microsoft.com/office/officeart/2016/7/layout/LinearBlockProcessNumbered"/>
    <dgm:cxn modelId="{4D05A238-3DF4-4C61-8E35-8762E0E87CFD}" type="presOf" srcId="{C5570223-97DD-4A0E-B734-4260A4BA8741}" destId="{E9E2315E-8B53-48E2-B8AB-3657D19AF059}" srcOrd="1" destOrd="0" presId="urn:microsoft.com/office/officeart/2016/7/layout/LinearBlockProcessNumbered"/>
    <dgm:cxn modelId="{AB74A16F-D1CF-4D79-9A3B-BC667EB17785}" type="presOf" srcId="{A2BF278C-D55E-4279-8688-5C458B40FD2A}" destId="{26DB1354-637C-4E09-9B9C-5B28D70EF621}" srcOrd="0" destOrd="0" presId="urn:microsoft.com/office/officeart/2016/7/layout/LinearBlockProcessNumbered"/>
    <dgm:cxn modelId="{D2A49DFB-2A93-4784-8D21-F589654678FE}" type="presParOf" srcId="{5B720CB1-982E-452E-AC13-893FC213A62B}" destId="{F113B027-FC5F-43E9-8DEF-A37F8B9C828D}" srcOrd="0" destOrd="0" presId="urn:microsoft.com/office/officeart/2016/7/layout/LinearBlockProcessNumbered"/>
    <dgm:cxn modelId="{A803DDCB-52D6-48E6-9841-7A33980D54B7}" type="presParOf" srcId="{F113B027-FC5F-43E9-8DEF-A37F8B9C828D}" destId="{14852560-9294-411E-A8EA-76E9787C7EDD}" srcOrd="0" destOrd="0" presId="urn:microsoft.com/office/officeart/2016/7/layout/LinearBlockProcessNumbered"/>
    <dgm:cxn modelId="{CEFA1B18-FCC5-40B9-A116-10A7712D367E}" type="presParOf" srcId="{F113B027-FC5F-43E9-8DEF-A37F8B9C828D}" destId="{4115FB15-D11B-4937-98FB-E1DFA3C867ED}" srcOrd="1" destOrd="0" presId="urn:microsoft.com/office/officeart/2016/7/layout/LinearBlockProcessNumbered"/>
    <dgm:cxn modelId="{A343CC86-7D15-474A-A292-73F5F456E53F}" type="presParOf" srcId="{F113B027-FC5F-43E9-8DEF-A37F8B9C828D}" destId="{E9E2315E-8B53-48E2-B8AB-3657D19AF059}" srcOrd="2" destOrd="0" presId="urn:microsoft.com/office/officeart/2016/7/layout/LinearBlockProcessNumbered"/>
    <dgm:cxn modelId="{3D3A2C02-CA6D-4769-AF85-ED1A821F24EE}" type="presParOf" srcId="{5B720CB1-982E-452E-AC13-893FC213A62B}" destId="{1CE5DFDD-AC09-42F6-82F7-C1A4F0448DC6}" srcOrd="1" destOrd="0" presId="urn:microsoft.com/office/officeart/2016/7/layout/LinearBlockProcessNumbered"/>
    <dgm:cxn modelId="{0ADD3FAF-90F7-42F1-B562-CB922C9DBB2B}" type="presParOf" srcId="{5B720CB1-982E-452E-AC13-893FC213A62B}" destId="{05E94FD9-2908-46C7-82E1-9E95AD54AB49}" srcOrd="2" destOrd="0" presId="urn:microsoft.com/office/officeart/2016/7/layout/LinearBlockProcessNumbered"/>
    <dgm:cxn modelId="{E51ECA8E-B912-4B47-B972-EFB8A20738F3}" type="presParOf" srcId="{05E94FD9-2908-46C7-82E1-9E95AD54AB49}" destId="{26DB1354-637C-4E09-9B9C-5B28D70EF621}" srcOrd="0" destOrd="0" presId="urn:microsoft.com/office/officeart/2016/7/layout/LinearBlockProcessNumbered"/>
    <dgm:cxn modelId="{621AD140-598C-4444-83BC-FB9952A842CC}" type="presParOf" srcId="{05E94FD9-2908-46C7-82E1-9E95AD54AB49}" destId="{C909839B-B5B3-4727-9B00-1D6467BF744D}" srcOrd="1" destOrd="0" presId="urn:microsoft.com/office/officeart/2016/7/layout/LinearBlockProcessNumbered"/>
    <dgm:cxn modelId="{C66C5DDB-774F-4EF1-B79B-8630E7A2F966}" type="presParOf" srcId="{05E94FD9-2908-46C7-82E1-9E95AD54AB49}" destId="{F8694EB7-8038-4B65-B2EB-CEFF80F8AA9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2560-9294-411E-A8EA-76E9787C7EDD}">
      <dsp:nvSpPr>
        <dsp:cNvPr id="0" name=""/>
        <dsp:cNvSpPr/>
      </dsp:nvSpPr>
      <dsp:spPr>
        <a:xfrm>
          <a:off x="53893" y="0"/>
          <a:ext cx="3070807" cy="4320000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328" tIns="0" rIns="303328" bIns="330200" numCol="1" spcCol="1270" rtlCol="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noProof="0" dirty="0">
            <a:solidFill>
              <a:schemeClr val="tx1"/>
            </a:solidFill>
          </a:endParaRPr>
        </a:p>
      </dsp:txBody>
      <dsp:txXfrm>
        <a:off x="53893" y="1728000"/>
        <a:ext cx="3070807" cy="2592000"/>
      </dsp:txXfrm>
    </dsp:sp>
    <dsp:sp modelId="{4115FB15-D11B-4937-98FB-E1DFA3C867ED}">
      <dsp:nvSpPr>
        <dsp:cNvPr id="0" name=""/>
        <dsp:cNvSpPr/>
      </dsp:nvSpPr>
      <dsp:spPr>
        <a:xfrm>
          <a:off x="66115" y="-25167"/>
          <a:ext cx="3070807" cy="431999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3328" tIns="165100" rIns="303328" bIns="16510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noProof="0" dirty="0" smtClean="0"/>
            <a:t>MEJORAMIENTO</a:t>
          </a:r>
        </a:p>
        <a:p>
          <a:pPr lvl="0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600" kern="1200" noProof="0" dirty="0" smtClean="0"/>
        </a:p>
        <a:p>
          <a:pPr lvl="0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kern="1200" noProof="0" dirty="0" smtClean="0"/>
            <a:t>1. Dónde estamos ahora?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700" kern="1200" noProof="0" dirty="0" smtClean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kern="1200" noProof="0" dirty="0" smtClean="0"/>
            <a:t>2. A dónde queremos ir?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700" kern="1200" noProof="0" dirty="0" smtClean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kern="1200" noProof="0" dirty="0" smtClean="0"/>
            <a:t>3. Cómo vamos a llegar?</a:t>
          </a:r>
        </a:p>
      </dsp:txBody>
      <dsp:txXfrm>
        <a:off x="66115" y="-25167"/>
        <a:ext cx="3070807" cy="4319992"/>
      </dsp:txXfrm>
    </dsp:sp>
    <dsp:sp modelId="{26DB1354-637C-4E09-9B9C-5B28D70EF621}">
      <dsp:nvSpPr>
        <dsp:cNvPr id="0" name=""/>
        <dsp:cNvSpPr/>
      </dsp:nvSpPr>
      <dsp:spPr>
        <a:xfrm>
          <a:off x="3320467" y="0"/>
          <a:ext cx="3070807" cy="4320000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328" tIns="0" rIns="303328" bIns="330200" numCol="1" spcCol="1270" rtlCol="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noProof="0" dirty="0">
            <a:solidFill>
              <a:schemeClr val="tx1"/>
            </a:solidFill>
          </a:endParaRPr>
        </a:p>
      </dsp:txBody>
      <dsp:txXfrm>
        <a:off x="3320467" y="1728000"/>
        <a:ext cx="3070807" cy="2592000"/>
      </dsp:txXfrm>
    </dsp:sp>
    <dsp:sp modelId="{C909839B-B5B3-4727-9B00-1D6467BF744D}">
      <dsp:nvSpPr>
        <dsp:cNvPr id="0" name=""/>
        <dsp:cNvSpPr/>
      </dsp:nvSpPr>
      <dsp:spPr>
        <a:xfrm>
          <a:off x="3320467" y="-25167"/>
          <a:ext cx="3070807" cy="43199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303328" tIns="165100" rIns="303328" bIns="165100" numCol="1" spcCol="1270" rtlCol="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noProof="0" dirty="0" smtClean="0"/>
            <a:t>OPORTUNIDAD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600" kern="1200" noProof="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kern="1200" noProof="0" dirty="0" smtClean="0"/>
            <a:t>1. A dónde queremos ir?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7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kern="1200" noProof="0" dirty="0" smtClean="0"/>
            <a:t>2. Dónde estamos ahora?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700" kern="1200" noProof="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kern="1200" noProof="0" dirty="0" smtClean="0"/>
            <a:t>3. Cómo vamos a llegar?</a:t>
          </a:r>
          <a:endParaRPr lang="es-PY" sz="1700" kern="1200" noProof="0" dirty="0" smtClean="0"/>
        </a:p>
      </dsp:txBody>
      <dsp:txXfrm>
        <a:off x="3320467" y="-25167"/>
        <a:ext cx="3070807" cy="4319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xmlns="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3E9C1D-B1C9-4954-B6C0-610922B28CF3}" type="datetime1">
              <a:rPr lang="es-ES" smtClean="0"/>
              <a:t>07/09/2022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xmlns="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6F51-7358-45AF-8531-9AF4F2036A31}" type="datetime1">
              <a:rPr lang="es-ES" smtClean="0"/>
              <a:pPr/>
              <a:t>07/09/2022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970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1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27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2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52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787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321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029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089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794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04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759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266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008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785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774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248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969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219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93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46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52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371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091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4224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437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097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4528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527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998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6045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154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97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4408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8609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4507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634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0964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0341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0883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3580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351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3331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97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5187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7350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5008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03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32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6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68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0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Elipse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Elipse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Elipse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Elipse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orma libre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C1ACD9F6-013A-4F1C-9B2F-3B0DA88D8BCB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0" name="Rectángulo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xmlns="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FD374E-CCC7-4E99-BD44-94BBC7CFFF77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Marcador de posición de contenido 10">
            <a:extLst>
              <a:ext uri="{FF2B5EF4-FFF2-40B4-BE49-F238E27FC236}">
                <a16:creationId xmlns:a16="http://schemas.microsoft.com/office/drawing/2014/main" xmlns="" id="{B50BDD93-02DA-4B21-9556-FA8B9894F9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F6E325-D2D9-4AA3-A983-B0C3AC02FD50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B7817A-1322-4F5B-A318-160699A6C817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51A17-AFD4-450D-BBBE-8B87B46F4681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607812-B0A4-415B-9C63-697F97AC56F2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E731AA-EDDE-49A2-B3F8-DA1DB0B36A7D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Rectángulo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69CBF-D15E-45F7-9A71-93D39AFB61B3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Elipse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CFE935-7454-4EF5-9A5B-61A55DB40CEE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ítulo: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0FF9F6-932A-4C5B-B13A-96F5061CCAB2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ñetas como iconos de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texto 9">
            <a:extLst>
              <a:ext uri="{FF2B5EF4-FFF2-40B4-BE49-F238E27FC236}">
                <a16:creationId xmlns:a16="http://schemas.microsoft.com/office/drawing/2014/main" xmlns="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6" name="Marcador de posición de texto 9">
            <a:extLst>
              <a:ext uri="{FF2B5EF4-FFF2-40B4-BE49-F238E27FC236}">
                <a16:creationId xmlns:a16="http://schemas.microsoft.com/office/drawing/2014/main" xmlns="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7" name="Marcador de posición de texto 9">
            <a:extLst>
              <a:ext uri="{FF2B5EF4-FFF2-40B4-BE49-F238E27FC236}">
                <a16:creationId xmlns:a16="http://schemas.microsoft.com/office/drawing/2014/main" xmlns="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8" name="Marcador de posición de texto 9">
            <a:extLst>
              <a:ext uri="{FF2B5EF4-FFF2-40B4-BE49-F238E27FC236}">
                <a16:creationId xmlns:a16="http://schemas.microsoft.com/office/drawing/2014/main" xmlns="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9" name="Marcador de posición de texto 9">
            <a:extLst>
              <a:ext uri="{FF2B5EF4-FFF2-40B4-BE49-F238E27FC236}">
                <a16:creationId xmlns:a16="http://schemas.microsoft.com/office/drawing/2014/main" xmlns="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9D52B5-E519-4C7F-B300-7312911560FA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xmlns="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posición de imagen 13">
            <a:extLst>
              <a:ext uri="{FF2B5EF4-FFF2-40B4-BE49-F238E27FC236}">
                <a16:creationId xmlns:a16="http://schemas.microsoft.com/office/drawing/2014/main" xmlns="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posición de imagen 13">
            <a:extLst>
              <a:ext uri="{FF2B5EF4-FFF2-40B4-BE49-F238E27FC236}">
                <a16:creationId xmlns:a16="http://schemas.microsoft.com/office/drawing/2014/main" xmlns="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4" name="Marcador de posición de imagen 13">
            <a:extLst>
              <a:ext uri="{FF2B5EF4-FFF2-40B4-BE49-F238E27FC236}">
                <a16:creationId xmlns:a16="http://schemas.microsoft.com/office/drawing/2014/main" xmlns="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6" name="Marcador de posición de imagen 13">
            <a:extLst>
              <a:ext uri="{FF2B5EF4-FFF2-40B4-BE49-F238E27FC236}">
                <a16:creationId xmlns:a16="http://schemas.microsoft.com/office/drawing/2014/main" xmlns="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viñetas icono vertical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:a16="http://schemas.microsoft.com/office/drawing/2014/main" xmlns="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9">
            <a:extLst>
              <a:ext uri="{FF2B5EF4-FFF2-40B4-BE49-F238E27FC236}">
                <a16:creationId xmlns:a16="http://schemas.microsoft.com/office/drawing/2014/main" xmlns="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88888B-5B6B-4403-AD59-31324B28492C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0" name="Marcador de posición de imagen 9">
            <a:extLst>
              <a:ext uri="{FF2B5EF4-FFF2-40B4-BE49-F238E27FC236}">
                <a16:creationId xmlns:a16="http://schemas.microsoft.com/office/drawing/2014/main" xmlns="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xmlns="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viñetas icon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:a16="http://schemas.microsoft.com/office/drawing/2014/main" xmlns="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xmlns="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posición de imagen 9">
            <a:extLst>
              <a:ext uri="{FF2B5EF4-FFF2-40B4-BE49-F238E27FC236}">
                <a16:creationId xmlns:a16="http://schemas.microsoft.com/office/drawing/2014/main" xmlns="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:a16="http://schemas.microsoft.com/office/drawing/2014/main" xmlns="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3372E8-BF4D-4155-9AFF-99D8704387F6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viñetas icon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posición de imagen 9">
            <a:extLst>
              <a:ext uri="{FF2B5EF4-FFF2-40B4-BE49-F238E27FC236}">
                <a16:creationId xmlns:a16="http://schemas.microsoft.com/office/drawing/2014/main" xmlns="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:a16="http://schemas.microsoft.com/office/drawing/2014/main" xmlns="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5F7FC3-4986-41D3-8450-7E9589F36E30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viñetas icon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posición de imagen 9">
            <a:extLst>
              <a:ext uri="{FF2B5EF4-FFF2-40B4-BE49-F238E27FC236}">
                <a16:creationId xmlns:a16="http://schemas.microsoft.com/office/drawing/2014/main" xmlns="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9">
            <a:extLst>
              <a:ext uri="{FF2B5EF4-FFF2-40B4-BE49-F238E27FC236}">
                <a16:creationId xmlns:a16="http://schemas.microsoft.com/office/drawing/2014/main" xmlns="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333FD8-864A-4560-9F36-DDB61130B9B0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:a16="http://schemas.microsoft.com/office/drawing/2014/main" xmlns="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xmlns="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ángulo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orma libre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orma libre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6718DFF-D654-4532-A1B0-A42FE70F9FB3}" type="datetime1">
              <a:rPr lang="es-ES" noProof="0" smtClean="0"/>
              <a:t>07/09/2022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Rectángulo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Carne%20Braford%20-%20SEMANALES%20-%20ABC%20Digital.htm" TargetMode="External"/><Relationship Id="rId3" Type="http://schemas.openxmlformats.org/officeDocument/2006/relationships/hyperlink" Target="https://support.office.com/es-ES/article/edit-your-school-presentation-44445997-6769-4d44-8b30-f9e3050adbfb?ui=es-ES&amp;rs=es-ES&amp;ad=ES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BRANGUS%20PY%20-%20Asociaci&#243;n%20de%20Criadores%20de%20Brangus%20de%20Paraguay.htm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hyperlink" Target="Criadores%20buscan%20afianzar%20una%20marca%20de%20carne%20Braford%20para%20el%20Mercosur%20-%20Paraguay.com.htm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-your-school-presentation-44445997-6769-4d44-8b30-f9e3050adbfb?ui=es-ES&amp;rs=es-ES&amp;ad=ES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-your-school-presentation-44445997-6769-4d44-8b30-f9e3050adbfb?ui=es-ES&amp;rs=es-ES&amp;ad=ES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269" y="2358638"/>
            <a:ext cx="7082211" cy="2999575"/>
          </a:xfrm>
        </p:spPr>
        <p:txBody>
          <a:bodyPr rtlCol="0"/>
          <a:lstStyle/>
          <a:p>
            <a:pPr algn="ctr"/>
            <a:r>
              <a:rPr lang="es-PY" sz="4800" dirty="0" smtClean="0">
                <a:solidFill>
                  <a:schemeClr val="bg1"/>
                </a:solidFill>
              </a:rPr>
              <a:t>PLANIFICACIÓN E INTEGRACIÓN DE LA PRODUCCIÓN AGRARIA</a:t>
            </a:r>
            <a:endParaRPr lang="es-PY" sz="48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43" y="825765"/>
            <a:ext cx="2195931" cy="7486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349" y="885736"/>
            <a:ext cx="2333951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Análisis FODA de la Empresa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876" y="1281869"/>
            <a:ext cx="4888349" cy="5093294"/>
          </a:xfrm>
        </p:spPr>
        <p:txBody>
          <a:bodyPr rtlCol="0">
            <a:normAutofit fontScale="92500"/>
          </a:bodyPr>
          <a:lstStyle/>
          <a:p>
            <a:pPr algn="just"/>
            <a:r>
              <a:rPr lang="es-PY" sz="1700" b="1" dirty="0" smtClean="0"/>
              <a:t>FORTALEZAS</a:t>
            </a:r>
            <a:r>
              <a:rPr lang="es-PY" sz="1700" b="1" dirty="0"/>
              <a:t>:</a:t>
            </a:r>
            <a:r>
              <a:rPr lang="es-PY" sz="1700" dirty="0"/>
              <a:t> capacidades especiales con que cuenta la Empresa, y </a:t>
            </a:r>
            <a:r>
              <a:rPr lang="es-PY" sz="1700" dirty="0" smtClean="0"/>
              <a:t>que </a:t>
            </a:r>
            <a:r>
              <a:rPr lang="es-PY" sz="1700" dirty="0"/>
              <a:t>le confiere </a:t>
            </a:r>
            <a:r>
              <a:rPr lang="es-PY" sz="1700" b="1" dirty="0"/>
              <a:t>ventajas</a:t>
            </a:r>
            <a:r>
              <a:rPr lang="es-PY" sz="1700" dirty="0"/>
              <a:t> frente a la competencia. Son recursos y capacidades </a:t>
            </a:r>
            <a:r>
              <a:rPr lang="es-PY" sz="1700" dirty="0" smtClean="0"/>
              <a:t>que se </a:t>
            </a:r>
            <a:r>
              <a:rPr lang="es-PY" sz="1700" dirty="0"/>
              <a:t>poseen y se controlan!! </a:t>
            </a:r>
          </a:p>
          <a:p>
            <a:pPr algn="just">
              <a:spcAft>
                <a:spcPts val="1800"/>
              </a:spcAft>
            </a:pPr>
            <a:r>
              <a:rPr lang="es-PY" sz="1700" b="1" dirty="0"/>
              <a:t>DEBILIDADES:</a:t>
            </a:r>
            <a:r>
              <a:rPr lang="es-PY" sz="1700" dirty="0"/>
              <a:t> factores que provocan una posición </a:t>
            </a:r>
            <a:r>
              <a:rPr lang="es-PY" sz="1700" b="1" dirty="0"/>
              <a:t>desfavorable</a:t>
            </a:r>
            <a:r>
              <a:rPr lang="es-PY" sz="1700" dirty="0"/>
              <a:t> frente a la competencia; recursos de los que se carece, habilidades que no se poseen. </a:t>
            </a:r>
          </a:p>
          <a:p>
            <a:pPr algn="just"/>
            <a:r>
              <a:rPr lang="es-PY" sz="1700" b="1" dirty="0"/>
              <a:t>OPORTUNIDADES:</a:t>
            </a:r>
            <a:r>
              <a:rPr lang="es-PY" sz="1700" dirty="0"/>
              <a:t> factores que resultan </a:t>
            </a:r>
            <a:r>
              <a:rPr lang="es-PY" sz="1700" b="1" dirty="0"/>
              <a:t>positivos</a:t>
            </a:r>
            <a:r>
              <a:rPr lang="es-PY" sz="1700" dirty="0"/>
              <a:t>, favorables o explotables que se deben descubrir y aprovechar del ENTORNO, para obtener ventajas competitivas!</a:t>
            </a:r>
          </a:p>
          <a:p>
            <a:pPr algn="just"/>
            <a:r>
              <a:rPr lang="es-PY" sz="1700" b="1" dirty="0" smtClean="0"/>
              <a:t>AMENAZAS</a:t>
            </a:r>
            <a:r>
              <a:rPr lang="es-PY" sz="1700" b="1" dirty="0"/>
              <a:t>:</a:t>
            </a:r>
            <a:r>
              <a:rPr lang="es-PY" sz="1700" dirty="0"/>
              <a:t> situaciones que provienen del ENTORNO y que </a:t>
            </a:r>
            <a:r>
              <a:rPr lang="es-PY" sz="1700" dirty="0" smtClean="0"/>
              <a:t>pueden </a:t>
            </a:r>
            <a:r>
              <a:rPr lang="es-PY" sz="1700" dirty="0"/>
              <a:t>llegar a </a:t>
            </a:r>
            <a:r>
              <a:rPr lang="es-PY" sz="1700" b="1" dirty="0"/>
              <a:t>atentar</a:t>
            </a:r>
            <a:r>
              <a:rPr lang="es-PY" sz="1700" dirty="0"/>
              <a:t> contra la concreción de los objetivos empresariales e incluso contra su existencia.</a:t>
            </a:r>
          </a:p>
          <a:p>
            <a:pPr algn="just"/>
            <a:endParaRPr lang="es-PY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9</a:t>
            </a:r>
            <a:endParaRPr lang="es-ES" dirty="0"/>
          </a:p>
        </p:txBody>
      </p:sp>
      <p:sp>
        <p:nvSpPr>
          <p:cNvPr id="8" name="AutoShape 12"/>
          <p:cNvSpPr>
            <a:spLocks/>
          </p:cNvSpPr>
          <p:nvPr/>
        </p:nvSpPr>
        <p:spPr bwMode="auto">
          <a:xfrm>
            <a:off x="9971707" y="4050707"/>
            <a:ext cx="293038" cy="2247543"/>
          </a:xfrm>
          <a:prstGeom prst="rightBrace">
            <a:avLst>
              <a:gd name="adj1" fmla="val 955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10352540" y="1956194"/>
            <a:ext cx="1512000" cy="113123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PY" sz="1600" b="1" dirty="0" smtClean="0"/>
              <a:t>ASPECTOS INTERNOS</a:t>
            </a:r>
            <a:endParaRPr lang="es-PY" sz="1600" b="1" dirty="0"/>
          </a:p>
        </p:txBody>
      </p:sp>
      <p:sp>
        <p:nvSpPr>
          <p:cNvPr id="10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10352540" y="4608863"/>
            <a:ext cx="1512000" cy="113123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PY" sz="1600" b="1" dirty="0" smtClean="0"/>
              <a:t>ASPECTOS EXTERNOS</a:t>
            </a:r>
            <a:endParaRPr lang="es-PY" sz="1600" b="1" dirty="0"/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9953995" y="1398037"/>
            <a:ext cx="293038" cy="2247543"/>
          </a:xfrm>
          <a:prstGeom prst="rightBrace">
            <a:avLst>
              <a:gd name="adj1" fmla="val 955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Análisis FODA de la Empresa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877" y="1281869"/>
            <a:ext cx="6645044" cy="5093294"/>
          </a:xfrm>
        </p:spPr>
        <p:txBody>
          <a:bodyPr rtlCol="0">
            <a:normAutofit/>
          </a:bodyPr>
          <a:lstStyle/>
          <a:p>
            <a:pPr algn="just"/>
            <a:r>
              <a:rPr lang="es-PY" sz="1700" dirty="0"/>
              <a:t>Las </a:t>
            </a:r>
            <a:r>
              <a:rPr lang="es-PY" sz="1700" b="1" i="1" dirty="0"/>
              <a:t>FORTALEZAS</a:t>
            </a:r>
            <a:r>
              <a:rPr lang="es-PY" sz="1700" dirty="0"/>
              <a:t> y </a:t>
            </a:r>
            <a:r>
              <a:rPr lang="es-PY" sz="1700" b="1" i="1" dirty="0"/>
              <a:t>DEBILIDADES</a:t>
            </a:r>
            <a:r>
              <a:rPr lang="es-PY" sz="1700" dirty="0"/>
              <a:t> </a:t>
            </a:r>
            <a:r>
              <a:rPr lang="es-PY" sz="1700" dirty="0" smtClean="0"/>
              <a:t>se </a:t>
            </a:r>
            <a:r>
              <a:rPr lang="es-PY" sz="1700" dirty="0"/>
              <a:t>identifican en la estructura interna, y evalúa la cantidad y calidad de los recursos, la eficiencia y creatividad al implementar las actividades, y la capacidad de satisfacer a los clientes. </a:t>
            </a:r>
            <a:endParaRPr lang="es-PY" sz="1700" dirty="0" smtClean="0"/>
          </a:p>
          <a:p>
            <a:pPr algn="just"/>
            <a:endParaRPr lang="es-PY" sz="1700" dirty="0"/>
          </a:p>
          <a:p>
            <a:pPr algn="just"/>
            <a:r>
              <a:rPr lang="es-PY" sz="1700" dirty="0"/>
              <a:t>Las </a:t>
            </a:r>
            <a:r>
              <a:rPr lang="es-PY" sz="1700" b="1" i="1" dirty="0"/>
              <a:t>OPORTUNIDADES</a:t>
            </a:r>
            <a:r>
              <a:rPr lang="es-PY" sz="1700" dirty="0"/>
              <a:t> y </a:t>
            </a:r>
            <a:r>
              <a:rPr lang="es-PY" sz="1700" b="1" i="1" dirty="0"/>
              <a:t>AMENAZAS</a:t>
            </a:r>
            <a:r>
              <a:rPr lang="es-PY" sz="1700" dirty="0"/>
              <a:t> se ubican en el contexto externo, y analiza a competidores directos e indirectos, actuales y potenciales, posición competitiva, las tendencias del mercado (interno y externo), las políticas regionales, de integración, la globalización, etc.</a:t>
            </a:r>
          </a:p>
          <a:p>
            <a:pPr marL="0" indent="0" algn="ctr">
              <a:buNone/>
            </a:pPr>
            <a:endParaRPr lang="es-PY" sz="1700" b="1" dirty="0"/>
          </a:p>
          <a:p>
            <a:pPr marL="0" indent="0" algn="ctr">
              <a:buNone/>
            </a:pPr>
            <a:r>
              <a:rPr lang="es-PY" sz="1700" b="1" dirty="0" smtClean="0"/>
              <a:t>BRINDA INFORMACIÓN REQUERIDA PARA LA: </a:t>
            </a:r>
          </a:p>
          <a:p>
            <a:pPr marL="0" indent="0" algn="ctr">
              <a:buNone/>
            </a:pPr>
            <a:endParaRPr lang="es-AR" sz="1700" b="1" dirty="0"/>
          </a:p>
          <a:p>
            <a:pPr marL="0" indent="0" algn="ctr">
              <a:buNone/>
            </a:pPr>
            <a:r>
              <a:rPr lang="es-PY" sz="1700" b="1" dirty="0"/>
              <a:t>PLANIFICACIÓN  o GESTIÓN </a:t>
            </a:r>
            <a:r>
              <a:rPr lang="es-PY" sz="1700" b="1" dirty="0" smtClean="0"/>
              <a:t>ESTRATÉGICA!</a:t>
            </a:r>
            <a:endParaRPr lang="es-PY" sz="1700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10</a:t>
            </a:r>
            <a:endParaRPr lang="es-ES" dirty="0"/>
          </a:p>
        </p:txBody>
      </p:sp>
      <p:sp>
        <p:nvSpPr>
          <p:cNvPr id="5" name="Flecha abajo 4"/>
          <p:cNvSpPr/>
          <p:nvPr/>
        </p:nvSpPr>
        <p:spPr>
          <a:xfrm>
            <a:off x="8231391" y="5024927"/>
            <a:ext cx="376015" cy="418744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313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Análisis FODA de la Empresa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469876"/>
            <a:ext cx="6645044" cy="5093294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PY" b="1" dirty="0" smtClean="0"/>
              <a:t>OBJETIVOS</a:t>
            </a:r>
            <a:endParaRPr lang="es-PY" dirty="0" smtClean="0"/>
          </a:p>
          <a:p>
            <a:pPr algn="just">
              <a:spcBef>
                <a:spcPts val="0"/>
              </a:spcBef>
            </a:pPr>
            <a:endParaRPr lang="es-PY" sz="1700" dirty="0" smtClean="0"/>
          </a:p>
          <a:p>
            <a:pPr algn="just">
              <a:spcBef>
                <a:spcPts val="0"/>
              </a:spcBef>
            </a:pPr>
            <a:r>
              <a:rPr lang="es-PY" sz="1700" dirty="0" smtClean="0"/>
              <a:t>Convertir </a:t>
            </a:r>
            <a:r>
              <a:rPr lang="es-PY" sz="1700" dirty="0"/>
              <a:t>los datos del universo en  información respecto de la </a:t>
            </a:r>
            <a:r>
              <a:rPr lang="es-PY" sz="1700" b="1" i="1" dirty="0"/>
              <a:t>Situación Actual</a:t>
            </a:r>
            <a:r>
              <a:rPr lang="es-PY" sz="17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s-PY" sz="1700" dirty="0" smtClean="0"/>
              <a:t>Distinguir</a:t>
            </a:r>
            <a:r>
              <a:rPr lang="es-PY" sz="1700" dirty="0"/>
              <a:t>; lo </a:t>
            </a:r>
            <a:r>
              <a:rPr lang="es-PY" sz="1700" b="1" i="1" dirty="0"/>
              <a:t>relevante</a:t>
            </a:r>
            <a:r>
              <a:rPr lang="es-PY" sz="1700" dirty="0"/>
              <a:t>  de lo </a:t>
            </a:r>
            <a:r>
              <a:rPr lang="es-PY" sz="1700" b="1" i="1" dirty="0"/>
              <a:t>irrelevante</a:t>
            </a:r>
            <a:r>
              <a:rPr lang="es-PY" sz="1700" dirty="0"/>
              <a:t>, lo </a:t>
            </a:r>
            <a:r>
              <a:rPr lang="es-PY" sz="1700" b="1" i="1" dirty="0"/>
              <a:t>externo</a:t>
            </a:r>
            <a:r>
              <a:rPr lang="es-PY" sz="1700" dirty="0"/>
              <a:t> de lo </a:t>
            </a:r>
            <a:r>
              <a:rPr lang="es-PY" sz="1700" b="1" i="1" dirty="0"/>
              <a:t>interno</a:t>
            </a:r>
            <a:r>
              <a:rPr lang="es-PY" sz="1700" dirty="0"/>
              <a:t>, y lo  </a:t>
            </a:r>
            <a:r>
              <a:rPr lang="es-PY" sz="1700" b="1" i="1" dirty="0"/>
              <a:t>bueno</a:t>
            </a:r>
            <a:r>
              <a:rPr lang="es-PY" sz="1700" dirty="0"/>
              <a:t> de lo </a:t>
            </a:r>
            <a:r>
              <a:rPr lang="es-PY" sz="1700" b="1" i="1" dirty="0"/>
              <a:t>malo</a:t>
            </a:r>
            <a:r>
              <a:rPr lang="es-PY" sz="17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s-PY" sz="1700" dirty="0" smtClean="0"/>
              <a:t>Determinar </a:t>
            </a:r>
            <a:r>
              <a:rPr lang="es-PY" sz="1700" dirty="0"/>
              <a:t>la </a:t>
            </a:r>
            <a:r>
              <a:rPr lang="es-PY" sz="1700" b="1" i="1" dirty="0" smtClean="0"/>
              <a:t>interacción</a:t>
            </a:r>
            <a:r>
              <a:rPr lang="es-PY" sz="1700" dirty="0" smtClean="0"/>
              <a:t> entre </a:t>
            </a:r>
            <a:r>
              <a:rPr lang="es-PY" sz="1700" dirty="0"/>
              <a:t>las características particulares de la </a:t>
            </a:r>
            <a:r>
              <a:rPr lang="es-PY" sz="1700" b="1" i="1" dirty="0"/>
              <a:t>Empresa</a:t>
            </a:r>
            <a:r>
              <a:rPr lang="es-PY" sz="1700" dirty="0"/>
              <a:t> y el </a:t>
            </a:r>
            <a:r>
              <a:rPr lang="es-PY" sz="1700" b="1" i="1" dirty="0"/>
              <a:t>Entorno</a:t>
            </a:r>
            <a:r>
              <a:rPr lang="es-PY" sz="1700" dirty="0"/>
              <a:t> en el cual ésta compite.</a:t>
            </a:r>
          </a:p>
          <a:p>
            <a:pPr algn="just">
              <a:lnSpc>
                <a:spcPct val="150000"/>
              </a:lnSpc>
            </a:pPr>
            <a:r>
              <a:rPr lang="es-PY" sz="1700" dirty="0" smtClean="0"/>
              <a:t>Brinda </a:t>
            </a:r>
            <a:r>
              <a:rPr lang="es-PY" sz="1700" dirty="0"/>
              <a:t>información para el Planeamiento y/o la </a:t>
            </a:r>
            <a:r>
              <a:rPr lang="es-PY" sz="1700" b="1" i="1" dirty="0"/>
              <a:t>Gestión Estratégica</a:t>
            </a:r>
            <a:r>
              <a:rPr lang="es-PY" sz="1700" dirty="0"/>
              <a:t>, y </a:t>
            </a:r>
            <a:r>
              <a:rPr lang="es-PY" sz="1700" dirty="0" smtClean="0"/>
              <a:t>elaborar </a:t>
            </a:r>
            <a:r>
              <a:rPr lang="es-PY" sz="1700" dirty="0"/>
              <a:t>Presupuesto.</a:t>
            </a: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38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Estrategia Empresarial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07506"/>
            <a:ext cx="6645044" cy="509329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s-PY" b="1" dirty="0"/>
              <a:t>Punto de  Partida para la elaboración de la Estrategia Empresarial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PY" sz="1700" dirty="0" smtClean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12</a:t>
            </a:r>
            <a:endParaRPr lang="es-ES" dirty="0"/>
          </a:p>
        </p:txBody>
      </p:sp>
      <p:sp>
        <p:nvSpPr>
          <p:cNvPr id="16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5462558" y="2134236"/>
            <a:ext cx="2880000" cy="90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Y" sz="1600" b="1" dirty="0"/>
              <a:t>POSICIÓN ACTUAL de la  </a:t>
            </a:r>
            <a:r>
              <a:rPr lang="es-PY" sz="1600" b="1" dirty="0" smtClean="0"/>
              <a:t>EMPRESA?</a:t>
            </a:r>
            <a:endParaRPr lang="es-PY" sz="1600" b="1" dirty="0"/>
          </a:p>
        </p:txBody>
      </p:sp>
      <p:sp>
        <p:nvSpPr>
          <p:cNvPr id="17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475966" y="2134236"/>
            <a:ext cx="2880000" cy="90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Y" sz="1600" b="1" dirty="0"/>
              <a:t>POSICIÓN FINAL de la  </a:t>
            </a:r>
            <a:r>
              <a:rPr lang="es-PY" sz="1600" b="1" dirty="0" smtClean="0"/>
              <a:t>EMPRESA?</a:t>
            </a:r>
            <a:endParaRPr lang="es-PY" sz="1600" b="1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6070853" y="3281760"/>
            <a:ext cx="4680000" cy="8640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PY" sz="1600" b="1" dirty="0"/>
              <a:t>INTENCIONALIDAD ESTRATÉGICA</a:t>
            </a:r>
            <a:r>
              <a:rPr lang="es-PY" sz="1600" b="1" dirty="0" smtClean="0"/>
              <a:t>?! </a:t>
            </a:r>
            <a:endParaRPr lang="es-PY" sz="1600" b="1" dirty="0"/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5822558" y="4470009"/>
            <a:ext cx="21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s-PY" sz="1600" b="1" dirty="0" smtClean="0"/>
              <a:t>MEJORAMIENTO?!</a:t>
            </a:r>
            <a:endParaRPr lang="es-PY" sz="1600" b="1" dirty="0"/>
          </a:p>
        </p:txBody>
      </p:sp>
      <p:sp>
        <p:nvSpPr>
          <p:cNvPr id="20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835966" y="4470009"/>
            <a:ext cx="21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s-PY" sz="1600" b="1" dirty="0" smtClean="0"/>
              <a:t>OPORTUNIDAD?!</a:t>
            </a:r>
            <a:endParaRPr lang="es-PY" sz="1600" b="1" dirty="0"/>
          </a:p>
        </p:txBody>
      </p:sp>
      <p:sp>
        <p:nvSpPr>
          <p:cNvPr id="21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835966" y="5486218"/>
            <a:ext cx="21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s-PY" sz="1600" b="1" dirty="0" smtClean="0"/>
              <a:t>GESTIÓN</a:t>
            </a:r>
            <a:endParaRPr lang="es-PY" sz="1600" b="1" dirty="0"/>
          </a:p>
        </p:txBody>
      </p:sp>
      <p:sp>
        <p:nvSpPr>
          <p:cNvPr id="22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5822558" y="5486218"/>
            <a:ext cx="21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s-PY" sz="1600" b="1" dirty="0" smtClean="0"/>
              <a:t>PLANIFICACIÓN</a:t>
            </a:r>
            <a:endParaRPr lang="es-PY" sz="1600" b="1" dirty="0"/>
          </a:p>
        </p:txBody>
      </p:sp>
    </p:spTree>
    <p:extLst>
      <p:ext uri="{BB962C8B-B14F-4D97-AF65-F5344CB8AC3E}">
        <p14:creationId xmlns:p14="http://schemas.microsoft.com/office/powerpoint/2010/main" val="21816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Estrategia Empresarial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07506"/>
            <a:ext cx="6645044" cy="509329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s-PY" b="1" dirty="0"/>
              <a:t>Las Tres Grandes Preguntas Estratégicas</a:t>
            </a:r>
            <a:endParaRPr lang="es-PY" sz="1700" dirty="0" smtClean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13</a:t>
            </a:r>
            <a:endParaRPr lang="es-ES" dirty="0"/>
          </a:p>
        </p:txBody>
      </p:sp>
      <p:graphicFrame>
        <p:nvGraphicFramePr>
          <p:cNvPr id="24" name="Marcador de posición de contenido 2" descr="3 viñetas numeradas en una fila&#10;">
            <a:extLst>
              <a:ext uri="{FF2B5EF4-FFF2-40B4-BE49-F238E27FC236}">
                <a16:creationId xmlns:a16="http://schemas.microsoft.com/office/drawing/2014/main" xmlns="" id="{98A38006-F5DD-4447-B2BD-295B48BD1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81091"/>
              </p:ext>
            </p:extLst>
          </p:nvPr>
        </p:nvGraphicFramePr>
        <p:xfrm>
          <a:off x="5236133" y="1952895"/>
          <a:ext cx="6391275" cy="537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20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Estrategia Empresarial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07506"/>
            <a:ext cx="6645044" cy="509329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s-PY" b="1" dirty="0"/>
              <a:t>Componentes de la INTENCIONALIDAD ESTRATÉGICA</a:t>
            </a:r>
            <a:br>
              <a:rPr lang="es-PY" b="1" dirty="0"/>
            </a:br>
            <a:endParaRPr lang="es-PY" b="1" dirty="0" smtClean="0"/>
          </a:p>
          <a:p>
            <a:pPr>
              <a:lnSpc>
                <a:spcPct val="150000"/>
              </a:lnSpc>
            </a:pPr>
            <a:r>
              <a:rPr lang="es-PY" sz="1700" dirty="0"/>
              <a:t>Definición del “Negocio”</a:t>
            </a:r>
          </a:p>
          <a:p>
            <a:pPr>
              <a:lnSpc>
                <a:spcPct val="150000"/>
              </a:lnSpc>
            </a:pPr>
            <a:r>
              <a:rPr lang="es-PY" sz="1700" dirty="0"/>
              <a:t>La Misión</a:t>
            </a:r>
          </a:p>
          <a:p>
            <a:pPr>
              <a:lnSpc>
                <a:spcPct val="150000"/>
              </a:lnSpc>
            </a:pPr>
            <a:r>
              <a:rPr lang="es-PY" sz="1700" dirty="0"/>
              <a:t>La Visión</a:t>
            </a:r>
          </a:p>
          <a:p>
            <a:pPr>
              <a:lnSpc>
                <a:spcPct val="150000"/>
              </a:lnSpc>
            </a:pPr>
            <a:r>
              <a:rPr lang="es-PY" sz="1700" dirty="0"/>
              <a:t>Los Valores</a:t>
            </a:r>
          </a:p>
          <a:p>
            <a:pPr>
              <a:lnSpc>
                <a:spcPct val="150000"/>
              </a:lnSpc>
            </a:pPr>
            <a:r>
              <a:rPr lang="es-PY" sz="1700" dirty="0"/>
              <a:t>Los Mega-Objetivos</a:t>
            </a:r>
          </a:p>
          <a:p>
            <a:pPr>
              <a:lnSpc>
                <a:spcPct val="150000"/>
              </a:lnSpc>
            </a:pPr>
            <a:r>
              <a:rPr lang="es-PY" sz="1700" dirty="0"/>
              <a:t>El Destino Estratégico</a:t>
            </a:r>
          </a:p>
          <a:p>
            <a:endParaRPr lang="es-PY" sz="1700" dirty="0" smtClean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54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Estrategia Empresarial</a:t>
            </a:r>
            <a:br>
              <a:rPr lang="es-AR" b="1" dirty="0" smtClean="0"/>
            </a:br>
            <a:r>
              <a:rPr lang="es-AR" sz="2000" dirty="0"/>
              <a:t/>
            </a:r>
            <a:br>
              <a:rPr lang="es-AR" sz="2000" dirty="0"/>
            </a:br>
            <a:r>
              <a:rPr lang="es-AR" sz="2000" dirty="0" smtClean="0"/>
              <a:t>Misión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07507"/>
            <a:ext cx="6645044" cy="5093292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s-PY" b="1" dirty="0" smtClean="0"/>
              <a:t>LA MISIÓN</a:t>
            </a:r>
            <a:r>
              <a:rPr lang="es-PY" b="1" dirty="0"/>
              <a:t/>
            </a:r>
            <a:br>
              <a:rPr lang="es-PY" b="1" dirty="0"/>
            </a:br>
            <a:r>
              <a:rPr lang="es-PY" sz="1700" b="1" dirty="0" smtClean="0"/>
              <a:t>Razón </a:t>
            </a:r>
            <a:r>
              <a:rPr lang="es-PY" sz="1700" b="1" dirty="0"/>
              <a:t>de ser de la organización.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Y" sz="1700" b="1" dirty="0"/>
              <a:t>Características</a:t>
            </a:r>
          </a:p>
          <a:p>
            <a:pPr>
              <a:spcBef>
                <a:spcPts val="600"/>
              </a:spcBef>
            </a:pPr>
            <a:r>
              <a:rPr lang="es-PY" sz="1700" dirty="0"/>
              <a:t>Marca las  fronteras de los negocios actuales.</a:t>
            </a:r>
          </a:p>
          <a:p>
            <a:pPr>
              <a:spcBef>
                <a:spcPts val="600"/>
              </a:spcBef>
            </a:pPr>
            <a:r>
              <a:rPr lang="es-PY" sz="1700" dirty="0" smtClean="0"/>
              <a:t>Clarifica </a:t>
            </a:r>
            <a:endParaRPr lang="es-PY" sz="1700" dirty="0"/>
          </a:p>
          <a:p>
            <a:pPr lvl="1">
              <a:spcBef>
                <a:spcPts val="600"/>
              </a:spcBef>
            </a:pPr>
            <a:r>
              <a:rPr lang="es-PY" sz="1500" dirty="0"/>
              <a:t>Quiénes  somos.</a:t>
            </a:r>
          </a:p>
          <a:p>
            <a:pPr lvl="1">
              <a:spcBef>
                <a:spcPts val="600"/>
              </a:spcBef>
            </a:pPr>
            <a:r>
              <a:rPr lang="es-PY" sz="1500" dirty="0"/>
              <a:t>Qué  hacemos, y</a:t>
            </a:r>
          </a:p>
          <a:p>
            <a:pPr lvl="1">
              <a:spcBef>
                <a:spcPts val="600"/>
              </a:spcBef>
            </a:pPr>
            <a:r>
              <a:rPr lang="es-PY" sz="1500" dirty="0"/>
              <a:t>Dónde  estamos ahora.</a:t>
            </a:r>
          </a:p>
          <a:p>
            <a:pPr>
              <a:spcBef>
                <a:spcPts val="600"/>
              </a:spcBef>
            </a:pPr>
            <a:r>
              <a:rPr lang="es-PY" sz="1700" dirty="0"/>
              <a:t>Es específico a la empresa, no genérico, de modo a dar a la compañía su propia identidad.</a:t>
            </a:r>
          </a:p>
          <a:p>
            <a:endParaRPr lang="es-AR" sz="1700" dirty="0" smtClean="0"/>
          </a:p>
          <a:p>
            <a:pPr marL="0" indent="0" algn="ctr">
              <a:buNone/>
            </a:pPr>
            <a:r>
              <a:rPr lang="es-PY" sz="1700" b="1" i="1" dirty="0"/>
              <a:t>Obtener utilidades no es la MISIÓN de la Empresa (las utilidades son las consecuencias). </a:t>
            </a:r>
          </a:p>
          <a:p>
            <a:pPr marL="0" indent="0" algn="ctr">
              <a:buNone/>
            </a:pPr>
            <a:r>
              <a:rPr lang="es-PY" sz="1700" b="1" i="1" dirty="0"/>
              <a:t>La MISIÓN es siempre: “Qué se va a hacer para obtener  utilidades”?</a:t>
            </a:r>
            <a:endParaRPr lang="es-PY" sz="1700" b="1" i="1" dirty="0" smtClean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89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Estrategia Empresarial</a:t>
            </a:r>
            <a:br>
              <a:rPr lang="es-AR" b="1" dirty="0" smtClean="0"/>
            </a:br>
            <a:r>
              <a:rPr lang="es-AR" sz="2000" dirty="0"/>
              <a:t/>
            </a:r>
            <a:br>
              <a:rPr lang="es-AR" sz="2000" dirty="0"/>
            </a:br>
            <a:r>
              <a:rPr lang="es-AR" sz="2000" dirty="0" smtClean="0"/>
              <a:t>Misión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07507"/>
            <a:ext cx="6645044" cy="5093292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s-PY" sz="2400" b="1" dirty="0" smtClean="0"/>
              <a:t>LA MISIÓN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s-PY" b="1" dirty="0"/>
              <a:t/>
            </a:r>
            <a:br>
              <a:rPr lang="es-PY" b="1" dirty="0"/>
            </a:br>
            <a:r>
              <a:rPr lang="es-PY" sz="2400" dirty="0"/>
              <a:t>Define el objetivo que distingue una empresa de otra e identifica el alcance de las operaciones de la empresa en términos de PRODUCTOS / SERVICIOS ofrecidos, y a que mercados</a:t>
            </a:r>
            <a:r>
              <a:rPr lang="es-PY" sz="2400" dirty="0" smtClean="0"/>
              <a:t>.</a:t>
            </a:r>
            <a:endParaRPr lang="es-PY" sz="2400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62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Estrategia Empresarial</a:t>
            </a:r>
            <a:br>
              <a:rPr lang="es-AR" b="1" dirty="0" smtClean="0"/>
            </a:br>
            <a:r>
              <a:rPr lang="es-AR" sz="2000" dirty="0"/>
              <a:t/>
            </a:r>
            <a:br>
              <a:rPr lang="es-AR" sz="2000" dirty="0"/>
            </a:br>
            <a:r>
              <a:rPr lang="es-AR" sz="2000" dirty="0" smtClean="0"/>
              <a:t>Visión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07507"/>
            <a:ext cx="6645044" cy="5093292"/>
          </a:xfrm>
        </p:spPr>
        <p:txBody>
          <a:bodyPr rtlCol="0">
            <a:normAutofit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s-PY" b="1" dirty="0" smtClean="0"/>
              <a:t>LA </a:t>
            </a:r>
            <a:r>
              <a:rPr lang="es-PY" b="1" dirty="0"/>
              <a:t>V</a:t>
            </a:r>
            <a:r>
              <a:rPr lang="es-PY" b="1" dirty="0" smtClean="0"/>
              <a:t>ISIÓN</a:t>
            </a:r>
            <a:r>
              <a:rPr lang="es-PY" b="1" dirty="0"/>
              <a:t/>
            </a:r>
            <a:br>
              <a:rPr lang="es-PY" b="1" dirty="0"/>
            </a:br>
            <a:r>
              <a:rPr lang="es-PY" sz="1700" b="1" dirty="0"/>
              <a:t>La creación eficaz de la estrategia comienza  con una VISIÓN clara de la CONDICIÓN FINAL hacia la cual la empresa se dirige</a:t>
            </a:r>
            <a:r>
              <a:rPr lang="es-PY" sz="1700" b="1" dirty="0" smtClean="0"/>
              <a:t>.</a:t>
            </a:r>
          </a:p>
          <a:p>
            <a:pPr marL="0" indent="0">
              <a:buNone/>
            </a:pPr>
            <a:r>
              <a:rPr lang="es-PY" sz="1700" dirty="0"/>
              <a:t>“Esta nación debería comprometerse a alcanzar la meta, antes de que termine esta década, de depositar un hombre en la Luna y hacerlo regresar salvo a la Tierra”</a:t>
            </a:r>
            <a:r>
              <a:rPr lang="es-PY" sz="700" dirty="0"/>
              <a:t> </a:t>
            </a:r>
            <a:endParaRPr lang="es-PY" sz="700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s-PY" sz="700" dirty="0"/>
              <a:t>	</a:t>
            </a:r>
            <a:r>
              <a:rPr lang="es-PY" sz="700" dirty="0" smtClean="0"/>
              <a:t>		</a:t>
            </a:r>
            <a:r>
              <a:rPr lang="es-PY" sz="1000" dirty="0" smtClean="0"/>
              <a:t>Presidente </a:t>
            </a:r>
            <a:r>
              <a:rPr lang="es-PY" sz="1000" dirty="0"/>
              <a:t>John F. Kennedy, 1.961.</a:t>
            </a:r>
          </a:p>
          <a:p>
            <a:pPr marL="0" indent="0">
              <a:buNone/>
            </a:pPr>
            <a:r>
              <a:rPr lang="es-PY" sz="1700" dirty="0" smtClean="0"/>
              <a:t>“</a:t>
            </a:r>
            <a:r>
              <a:rPr lang="es-PY" sz="1700" dirty="0"/>
              <a:t>Llegar a ser la General Motors de la Industria del Tabaco”.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s-PY" sz="1000" dirty="0" smtClean="0"/>
              <a:t>					</a:t>
            </a:r>
            <a:r>
              <a:rPr lang="es-PY" sz="1000" dirty="0" err="1" smtClean="0"/>
              <a:t>Phillip</a:t>
            </a:r>
            <a:r>
              <a:rPr lang="es-PY" sz="1000" dirty="0" smtClean="0"/>
              <a:t> </a:t>
            </a:r>
            <a:r>
              <a:rPr lang="es-PY" sz="1000" dirty="0"/>
              <a:t>Morris, a comienzos de los 60s cuando sólo tenía una participación del 10% y ocupaba el 6to. </a:t>
            </a:r>
            <a:r>
              <a:rPr lang="es-PY" sz="1100" dirty="0"/>
              <a:t>lugar</a:t>
            </a:r>
            <a:r>
              <a:rPr lang="es-PY" sz="1000" dirty="0"/>
              <a:t> en la industria</a:t>
            </a:r>
            <a:r>
              <a:rPr lang="es-PY" sz="1000" dirty="0" smtClean="0"/>
              <a:t>.</a:t>
            </a:r>
          </a:p>
          <a:p>
            <a:pPr marL="0" indent="0" algn="r">
              <a:spcBef>
                <a:spcPts val="0"/>
              </a:spcBef>
              <a:buNone/>
            </a:pPr>
            <a:endParaRPr lang="es-PY" sz="1700" dirty="0"/>
          </a:p>
          <a:p>
            <a:pPr marL="0" indent="0">
              <a:lnSpc>
                <a:spcPct val="150000"/>
              </a:lnSpc>
              <a:buNone/>
            </a:pPr>
            <a:r>
              <a:rPr lang="es-PY" sz="1700" b="1" dirty="0" smtClean="0"/>
              <a:t>Características deseables</a:t>
            </a:r>
          </a:p>
          <a:p>
            <a:pPr>
              <a:spcBef>
                <a:spcPts val="600"/>
              </a:spcBef>
            </a:pPr>
            <a:r>
              <a:rPr lang="es-PY" sz="1700" dirty="0"/>
              <a:t>Concisa</a:t>
            </a:r>
          </a:p>
          <a:p>
            <a:pPr>
              <a:spcBef>
                <a:spcPts val="600"/>
              </a:spcBef>
            </a:pPr>
            <a:r>
              <a:rPr lang="es-PY" sz="1700" dirty="0" smtClean="0"/>
              <a:t>Coherente </a:t>
            </a:r>
            <a:r>
              <a:rPr lang="es-PY" sz="1700" dirty="0"/>
              <a:t>con la Misión y los Valores.</a:t>
            </a:r>
          </a:p>
          <a:p>
            <a:pPr>
              <a:spcBef>
                <a:spcPts val="600"/>
              </a:spcBef>
            </a:pPr>
            <a:r>
              <a:rPr lang="es-PY" sz="1700" dirty="0" smtClean="0"/>
              <a:t>Verificable</a:t>
            </a:r>
            <a:endParaRPr lang="es-PY" sz="1700" dirty="0"/>
          </a:p>
          <a:p>
            <a:pPr>
              <a:spcBef>
                <a:spcPts val="600"/>
              </a:spcBef>
            </a:pPr>
            <a:r>
              <a:rPr lang="es-PY" sz="1700" dirty="0" smtClean="0"/>
              <a:t>Realizable</a:t>
            </a:r>
            <a:endParaRPr lang="es-PY" sz="1700" dirty="0"/>
          </a:p>
          <a:p>
            <a:pPr>
              <a:spcBef>
                <a:spcPts val="600"/>
              </a:spcBef>
            </a:pPr>
            <a:r>
              <a:rPr lang="es-PY" sz="1700" dirty="0" smtClean="0"/>
              <a:t>Inspirador</a:t>
            </a:r>
            <a:endParaRPr lang="es-PY" sz="1700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9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Índice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486967"/>
            <a:ext cx="6645044" cy="4913831"/>
          </a:xfrm>
        </p:spPr>
        <p:txBody>
          <a:bodyPr rtlCol="0">
            <a:no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s-PY" b="1" dirty="0"/>
              <a:t>FASES DE LA PLANIFICACIÓN.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s-PY" b="1" dirty="0"/>
              <a:t>PROCESO DE TOMA DE DECISIONES.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s-PY" b="1" dirty="0"/>
              <a:t>PLANIFICACIÓN FÍSICA.</a:t>
            </a:r>
          </a:p>
          <a:p>
            <a:pPr>
              <a:buFont typeface="+mj-lt"/>
              <a:buAutoNum type="arabicPeriod"/>
            </a:pPr>
            <a:r>
              <a:rPr lang="es-PY" b="1" dirty="0"/>
              <a:t>PRESUPUESTO.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es-PY" b="1" dirty="0" smtClean="0"/>
              <a:t>Tipos </a:t>
            </a:r>
            <a:r>
              <a:rPr lang="es-PY" b="1" dirty="0"/>
              <a:t>de Presupuesto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es-PY" b="1" dirty="0" smtClean="0"/>
              <a:t>Partes </a:t>
            </a:r>
            <a:r>
              <a:rPr lang="es-PY" b="1" dirty="0"/>
              <a:t>del Presupuesto</a:t>
            </a:r>
          </a:p>
          <a:p>
            <a:pPr marL="1257300" lvl="2" indent="-342900">
              <a:spcBef>
                <a:spcPts val="600"/>
              </a:spcBef>
              <a:buFont typeface="+mj-lt"/>
              <a:buAutoNum type="alphaLcPeriod"/>
            </a:pPr>
            <a:r>
              <a:rPr lang="es-PY" b="1" dirty="0" smtClean="0"/>
              <a:t>EGRESOS.</a:t>
            </a:r>
          </a:p>
          <a:p>
            <a:pPr marL="1657350" lvl="3" indent="-285750">
              <a:spcBef>
                <a:spcPts val="600"/>
              </a:spcBef>
              <a:buFont typeface="+mj-lt"/>
              <a:buAutoNum type="romanLcPeriod"/>
            </a:pPr>
            <a:r>
              <a:rPr lang="es-AR" b="1" dirty="0" smtClean="0"/>
              <a:t>Inversiones</a:t>
            </a:r>
          </a:p>
          <a:p>
            <a:pPr lvl="3">
              <a:spcBef>
                <a:spcPts val="600"/>
              </a:spcBef>
              <a:buFont typeface="+mj-lt"/>
              <a:buAutoNum type="romanLcPeriod"/>
            </a:pPr>
            <a:r>
              <a:rPr lang="es-AR" b="1" dirty="0" smtClean="0"/>
              <a:t>Capital Operativo</a:t>
            </a:r>
            <a:endParaRPr lang="es-PY" b="1" dirty="0"/>
          </a:p>
          <a:p>
            <a:pPr lvl="2">
              <a:spcBef>
                <a:spcPts val="600"/>
              </a:spcBef>
              <a:buFont typeface="+mj-lt"/>
              <a:buAutoNum type="alphaLcPeriod"/>
            </a:pPr>
            <a:r>
              <a:rPr lang="es-PY" b="1" dirty="0" smtClean="0"/>
              <a:t>INGRESOS</a:t>
            </a:r>
            <a:r>
              <a:rPr lang="es-PY" b="1" dirty="0"/>
              <a:t>.</a:t>
            </a:r>
          </a:p>
          <a:p>
            <a:pPr lvl="2">
              <a:spcBef>
                <a:spcPts val="600"/>
              </a:spcBef>
              <a:buFont typeface="+mj-lt"/>
              <a:buAutoNum type="alphaLcPeriod"/>
            </a:pPr>
            <a:r>
              <a:rPr lang="es-PY" b="1" dirty="0" smtClean="0"/>
              <a:t>FLUJO </a:t>
            </a:r>
            <a:r>
              <a:rPr lang="es-PY" b="1" dirty="0"/>
              <a:t>DE INGRESOS Y EGRESOS.</a:t>
            </a:r>
          </a:p>
          <a:p>
            <a:pPr lvl="2">
              <a:spcBef>
                <a:spcPts val="600"/>
              </a:spcBef>
              <a:buFont typeface="+mj-lt"/>
              <a:buAutoNum type="alphaLcPeriod"/>
            </a:pPr>
            <a:r>
              <a:rPr lang="es-PY" b="1" dirty="0" smtClean="0"/>
              <a:t>EVALUACIÓN </a:t>
            </a:r>
            <a:r>
              <a:rPr lang="es-PY" b="1" dirty="0"/>
              <a:t>DE RESULTADOS. </a:t>
            </a: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0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Administración de Empresas Agrarias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875" y="1216852"/>
            <a:ext cx="6619409" cy="5158311"/>
          </a:xfrm>
        </p:spPr>
        <p:txBody>
          <a:bodyPr rtlCol="0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PY" b="1" dirty="0" smtClean="0"/>
              <a:t>ADMINISTRACIÓN</a:t>
            </a:r>
          </a:p>
          <a:p>
            <a:pPr algn="just"/>
            <a:r>
              <a:rPr lang="es-PY" dirty="0" smtClean="0"/>
              <a:t>Ciencia </a:t>
            </a:r>
            <a:r>
              <a:rPr lang="es-PY" dirty="0"/>
              <a:t>y el arte de combinar ideas, procesos, materiales y gente para producir y mercadear un producto o servicio de valor.</a:t>
            </a:r>
          </a:p>
          <a:p>
            <a:pPr algn="just"/>
            <a:r>
              <a:rPr lang="es-PY" dirty="0"/>
              <a:t>E</a:t>
            </a:r>
            <a:r>
              <a:rPr lang="es-PY" dirty="0" smtClean="0"/>
              <a:t>s </a:t>
            </a:r>
            <a:r>
              <a:rPr lang="es-PY" dirty="0"/>
              <a:t>hacer que las actividades de una empresa produzcan los resultados que se fijaron en la planificación.</a:t>
            </a:r>
          </a:p>
          <a:p>
            <a:pPr algn="just"/>
            <a:r>
              <a:rPr lang="es-PY" dirty="0" smtClean="0"/>
              <a:t>Es </a:t>
            </a:r>
            <a:r>
              <a:rPr lang="es-PY" dirty="0"/>
              <a:t>prever, organizar, mandar, coordinar  y  controlar.</a:t>
            </a:r>
          </a:p>
          <a:p>
            <a:pPr algn="just"/>
            <a:endParaRPr lang="es-PY" b="1" dirty="0" smtClean="0"/>
          </a:p>
          <a:p>
            <a:pPr marL="0" indent="0" algn="just">
              <a:buNone/>
            </a:pPr>
            <a:r>
              <a:rPr lang="es-PY" b="1" dirty="0" smtClean="0"/>
              <a:t>EMPRESA</a:t>
            </a:r>
          </a:p>
          <a:p>
            <a:pPr algn="just"/>
            <a:r>
              <a:rPr lang="es-PY" dirty="0" smtClean="0"/>
              <a:t>Conjunto </a:t>
            </a:r>
            <a:r>
              <a:rPr lang="es-PY" dirty="0"/>
              <a:t>de medios humanos, materiales, financieros y tecnológicos reunidos con el propósito de cumplir objetivos determinados (económicos!).</a:t>
            </a:r>
          </a:p>
          <a:p>
            <a:pPr algn="just"/>
            <a:r>
              <a:rPr lang="es-PY" dirty="0" smtClean="0"/>
              <a:t>Unidad </a:t>
            </a:r>
            <a:r>
              <a:rPr lang="es-PY" dirty="0"/>
              <a:t>última de cierta actividad económica.</a:t>
            </a:r>
          </a:p>
          <a:p>
            <a:pPr algn="just"/>
            <a:endParaRPr lang="es-PY" b="1" dirty="0" smtClean="0"/>
          </a:p>
          <a:p>
            <a:pPr marL="0" indent="0" algn="just">
              <a:buNone/>
            </a:pPr>
            <a:r>
              <a:rPr lang="es-PY" b="1" dirty="0" smtClean="0"/>
              <a:t>AGRARIA/AGROPECUARIA</a:t>
            </a:r>
          </a:p>
          <a:p>
            <a:pPr algn="just"/>
            <a:r>
              <a:rPr lang="es-PY" dirty="0"/>
              <a:t>A</a:t>
            </a:r>
            <a:r>
              <a:rPr lang="es-PY" dirty="0" smtClean="0"/>
              <a:t>ctividad </a:t>
            </a:r>
            <a:r>
              <a:rPr lang="es-PY" dirty="0"/>
              <a:t>económica relacionada a la Producción Animal, agrícola y forestal.</a:t>
            </a:r>
          </a:p>
          <a:p>
            <a:pPr algn="just"/>
            <a:r>
              <a:rPr lang="es-PY" dirty="0" smtClean="0"/>
              <a:t>Generación </a:t>
            </a:r>
            <a:r>
              <a:rPr lang="es-PY" dirty="0"/>
              <a:t>de carnes, leche, pieles, granos, fibras, etc. </a:t>
            </a:r>
          </a:p>
          <a:p>
            <a:endParaRPr lang="es-PY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Fases de la Planificación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486967"/>
            <a:ext cx="6645044" cy="4913831"/>
          </a:xfrm>
        </p:spPr>
        <p:txBody>
          <a:bodyPr rtlCol="0">
            <a:no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s-PY" b="1" dirty="0"/>
              <a:t>FASES DE LA PLANIFICACIÓN</a:t>
            </a:r>
            <a:r>
              <a:rPr lang="es-PY" b="1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s-PY" b="1" dirty="0"/>
              <a:t>EVALUACIÓN de PLANES ALTERNATIVOS: </a:t>
            </a:r>
            <a:r>
              <a:rPr lang="es-PY" dirty="0"/>
              <a:t>actividades posibles</a:t>
            </a:r>
            <a:r>
              <a:rPr lang="es-PY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s-PY" dirty="0" smtClean="0"/>
              <a:t>Respetando </a:t>
            </a:r>
            <a:r>
              <a:rPr lang="es-PY" dirty="0"/>
              <a:t>disponibilidad y restricciones de </a:t>
            </a:r>
            <a:r>
              <a:rPr lang="es-PY" dirty="0" smtClean="0"/>
              <a:t>recursos.</a:t>
            </a:r>
            <a:endParaRPr lang="es-PY" dirty="0"/>
          </a:p>
          <a:p>
            <a:pPr lvl="1">
              <a:spcBef>
                <a:spcPts val="0"/>
              </a:spcBef>
            </a:pPr>
            <a:r>
              <a:rPr lang="es-PY" dirty="0" smtClean="0"/>
              <a:t>No </a:t>
            </a:r>
            <a:r>
              <a:rPr lang="es-PY" dirty="0"/>
              <a:t>conformarse con la primera alternativa; considerar </a:t>
            </a:r>
            <a:r>
              <a:rPr lang="es-PY" dirty="0" smtClean="0"/>
              <a:t>alternativas.</a:t>
            </a:r>
            <a:endParaRPr lang="es-PY" dirty="0"/>
          </a:p>
          <a:p>
            <a:pPr lvl="1">
              <a:spcBef>
                <a:spcPts val="0"/>
              </a:spcBef>
            </a:pPr>
            <a:r>
              <a:rPr lang="es-PY" dirty="0" smtClean="0"/>
              <a:t>Retorno </a:t>
            </a:r>
            <a:r>
              <a:rPr lang="es-PY" dirty="0"/>
              <a:t>o </a:t>
            </a:r>
            <a:r>
              <a:rPr lang="es-PY" dirty="0" smtClean="0"/>
              <a:t>retribución.</a:t>
            </a:r>
            <a:endParaRPr lang="es-PY" dirty="0"/>
          </a:p>
          <a:p>
            <a:pPr lvl="1">
              <a:spcBef>
                <a:spcPts val="0"/>
              </a:spcBef>
            </a:pPr>
            <a:r>
              <a:rPr lang="es-PY" dirty="0" smtClean="0"/>
              <a:t>Riesgo asumido.</a:t>
            </a:r>
            <a:endParaRPr lang="es-PY" dirty="0"/>
          </a:p>
          <a:p>
            <a:pPr lvl="1">
              <a:spcBef>
                <a:spcPts val="0"/>
              </a:spcBef>
            </a:pPr>
            <a:r>
              <a:rPr lang="es-PY" dirty="0" smtClean="0"/>
              <a:t>Capacidad requerida.</a:t>
            </a:r>
            <a:endParaRPr lang="es-PY" dirty="0"/>
          </a:p>
          <a:p>
            <a:pPr lvl="1">
              <a:spcBef>
                <a:spcPts val="0"/>
              </a:spcBef>
            </a:pPr>
            <a:r>
              <a:rPr lang="es-PY" dirty="0" smtClean="0"/>
              <a:t>Dedicación requerida.</a:t>
            </a:r>
          </a:p>
          <a:p>
            <a:pPr lvl="1">
              <a:spcBef>
                <a:spcPts val="0"/>
              </a:spcBef>
            </a:pPr>
            <a:endParaRPr lang="es-PY" b="1" dirty="0"/>
          </a:p>
          <a:p>
            <a:pPr>
              <a:spcBef>
                <a:spcPts val="0"/>
              </a:spcBef>
            </a:pPr>
            <a:r>
              <a:rPr lang="es-PY" b="1" dirty="0" smtClean="0"/>
              <a:t>TOMA </a:t>
            </a:r>
            <a:r>
              <a:rPr lang="es-PY" b="1" dirty="0"/>
              <a:t>de DECISIONES: </a:t>
            </a:r>
            <a:r>
              <a:rPr lang="es-PY" dirty="0"/>
              <a:t>optar por la mejor </a:t>
            </a:r>
            <a:r>
              <a:rPr lang="es-PY" dirty="0" smtClean="0"/>
              <a:t>alternativa.</a:t>
            </a:r>
          </a:p>
          <a:p>
            <a:pPr>
              <a:spcBef>
                <a:spcPts val="0"/>
              </a:spcBef>
            </a:pPr>
            <a:endParaRPr lang="es-AR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s-AR" b="1" dirty="0" smtClean="0"/>
              <a:t>PLANES </a:t>
            </a:r>
            <a:r>
              <a:rPr lang="es-AR" b="1" dirty="0"/>
              <a:t>DE CONTINGENCIA !!</a:t>
            </a:r>
          </a:p>
          <a:p>
            <a:pPr>
              <a:spcBef>
                <a:spcPts val="0"/>
              </a:spcBef>
            </a:pPr>
            <a:endParaRPr lang="es-PY" b="1" dirty="0"/>
          </a:p>
          <a:p>
            <a:pPr>
              <a:spcBef>
                <a:spcPts val="0"/>
              </a:spcBef>
            </a:pPr>
            <a:r>
              <a:rPr lang="es-PY" b="1" dirty="0"/>
              <a:t>EJECUCIÓN: </a:t>
            </a:r>
            <a:r>
              <a:rPr lang="es-PY" dirty="0"/>
              <a:t>conforme a la planificación y la dinámica de </a:t>
            </a:r>
            <a:r>
              <a:rPr lang="es-PY" dirty="0" smtClean="0"/>
              <a:t>cambios.</a:t>
            </a:r>
            <a:endParaRPr lang="es-PY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19</a:t>
            </a:r>
            <a:endParaRPr lang="es-ES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5546221" y="4751462"/>
            <a:ext cx="2793051" cy="350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5546221" y="5221480"/>
            <a:ext cx="2793051" cy="3496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216853"/>
            <a:ext cx="6645044" cy="5183946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PY" sz="1400" b="1" dirty="0" smtClean="0">
                <a:solidFill>
                  <a:schemeClr val="accent1"/>
                </a:solidFill>
              </a:rPr>
              <a:t>2. </a:t>
            </a:r>
            <a:r>
              <a:rPr lang="es-PY" b="1" dirty="0" smtClean="0"/>
              <a:t>PROCESO </a:t>
            </a:r>
            <a:r>
              <a:rPr lang="es-PY" b="1" dirty="0"/>
              <a:t>DE TOMA DE DECISIONES</a:t>
            </a:r>
            <a:r>
              <a:rPr lang="es-PY" b="1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es-AR" b="1" dirty="0"/>
          </a:p>
          <a:p>
            <a:pPr marL="0" indent="0">
              <a:spcAft>
                <a:spcPts val="1200"/>
              </a:spcAft>
              <a:buNone/>
            </a:pPr>
            <a:endParaRPr lang="es-AR" b="1" dirty="0" smtClean="0"/>
          </a:p>
          <a:p>
            <a:pPr marL="0" indent="0">
              <a:spcAft>
                <a:spcPts val="1200"/>
              </a:spcAft>
              <a:buNone/>
            </a:pPr>
            <a:endParaRPr lang="es-AR" b="1" dirty="0"/>
          </a:p>
          <a:p>
            <a:pPr algn="just">
              <a:spcBef>
                <a:spcPts val="1200"/>
              </a:spcBef>
            </a:pPr>
            <a:r>
              <a:rPr lang="es-PY" sz="1400" dirty="0" smtClean="0"/>
              <a:t>Hay </a:t>
            </a:r>
            <a:r>
              <a:rPr lang="es-PY" sz="1400" dirty="0"/>
              <a:t>un conjunto de Recursos que se pueden utilizar.</a:t>
            </a:r>
          </a:p>
          <a:p>
            <a:pPr algn="just">
              <a:spcBef>
                <a:spcPts val="1200"/>
              </a:spcBef>
            </a:pPr>
            <a:r>
              <a:rPr lang="es-PY" sz="1400" dirty="0" smtClean="0"/>
              <a:t>Hay </a:t>
            </a:r>
            <a:r>
              <a:rPr lang="es-PY" sz="1400" dirty="0"/>
              <a:t>un proceso administrativo para tomar decisiones.</a:t>
            </a:r>
          </a:p>
          <a:p>
            <a:pPr algn="just">
              <a:spcBef>
                <a:spcPts val="1200"/>
              </a:spcBef>
            </a:pPr>
            <a:r>
              <a:rPr lang="es-PY" sz="1400" dirty="0" smtClean="0"/>
              <a:t>Hay </a:t>
            </a:r>
            <a:r>
              <a:rPr lang="es-PY" sz="1400" dirty="0"/>
              <a:t>uno o varios productos intermedios o de consumo final que se      pueden producir eficientemente con los recursos disponibles (seleccionar).</a:t>
            </a:r>
          </a:p>
          <a:p>
            <a:pPr algn="just">
              <a:spcBef>
                <a:spcPts val="1200"/>
              </a:spcBef>
            </a:pPr>
            <a:r>
              <a:rPr lang="es-PY" sz="1400" dirty="0" smtClean="0"/>
              <a:t>Hay </a:t>
            </a:r>
            <a:r>
              <a:rPr lang="es-PY" sz="1400" dirty="0"/>
              <a:t>que establecer el tamaño adecuado para los procesos y actividades (integración horizontal), y/o centralizar y coordinar el proceso de decisión (integración vertical).</a:t>
            </a:r>
          </a:p>
          <a:p>
            <a:pPr algn="just">
              <a:spcBef>
                <a:spcPts val="1200"/>
              </a:spcBef>
            </a:pPr>
            <a:r>
              <a:rPr lang="es-PY" sz="1400" dirty="0" smtClean="0"/>
              <a:t>El </a:t>
            </a:r>
            <a:r>
              <a:rPr lang="es-PY" sz="1400" dirty="0"/>
              <a:t>objetivo del administrador es determinar dónde, cómo, cuándo y cuáles decisiones aplicar para lograr la rentabilidad.</a:t>
            </a:r>
          </a:p>
          <a:p>
            <a:pPr marL="0" indent="0">
              <a:spcAft>
                <a:spcPts val="1200"/>
              </a:spcAft>
              <a:buNone/>
            </a:pPr>
            <a:endParaRPr lang="es-PY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20</a:t>
            </a:r>
            <a:endParaRPr lang="es-ES" dirty="0"/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5111679" y="1637607"/>
            <a:ext cx="6598347" cy="1524335"/>
          </a:xfrm>
          <a:ln>
            <a:solidFill>
              <a:schemeClr val="accent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s-PY" sz="1600" dirty="0"/>
              <a:t>La </a:t>
            </a:r>
            <a:r>
              <a:rPr lang="es-PY" sz="1600" b="1" dirty="0"/>
              <a:t>Empresa Agropecuaria </a:t>
            </a:r>
            <a:r>
              <a:rPr lang="es-PY" sz="1600" dirty="0"/>
              <a:t>es una </a:t>
            </a:r>
            <a:r>
              <a:rPr lang="es-PY" sz="1600" b="1" dirty="0"/>
              <a:t>unidad de </a:t>
            </a:r>
            <a:r>
              <a:rPr lang="es-PY" sz="1600" dirty="0"/>
              <a:t>decisiones que combina Recursos Naturales, (tierra, agua, clima, etc.), Humanos, Capital, Conocimiento (tecnología) e Información para destinarlos a la producción de bienes de origen animal, vegetal y/o la transformación de los mismos en bienes intermedios o de consumo final para un mercado determinado  y dentro de una </a:t>
            </a:r>
            <a:r>
              <a:rPr lang="es-PY" sz="1600" b="1" dirty="0"/>
              <a:t>operación rentable. </a:t>
            </a:r>
            <a:endParaRPr lang="es-PY" sz="1600" b="1" dirty="0"/>
          </a:p>
        </p:txBody>
      </p:sp>
    </p:spTree>
    <p:extLst>
      <p:ext uri="{BB962C8B-B14F-4D97-AF65-F5344CB8AC3E}">
        <p14:creationId xmlns:p14="http://schemas.microsoft.com/office/powerpoint/2010/main" val="36414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146385"/>
            <a:ext cx="6645044" cy="5183946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PY" b="1" dirty="0" smtClean="0"/>
              <a:t>Factores a Considerar:</a:t>
            </a:r>
          </a:p>
          <a:p>
            <a:pPr algn="just">
              <a:spcBef>
                <a:spcPts val="1200"/>
              </a:spcBef>
            </a:pPr>
            <a:r>
              <a:rPr lang="es-PY" sz="1400" dirty="0"/>
              <a:t>AMBIENTE O ENTORNO DE LA EMPRESA AGROPECUARIA:</a:t>
            </a:r>
          </a:p>
          <a:p>
            <a:pPr algn="just">
              <a:spcBef>
                <a:spcPts val="1200"/>
              </a:spcBef>
            </a:pPr>
            <a:endParaRPr lang="es-AR" sz="1400" dirty="0" smtClean="0"/>
          </a:p>
          <a:p>
            <a:pPr algn="just">
              <a:spcBef>
                <a:spcPts val="0"/>
              </a:spcBef>
            </a:pPr>
            <a:endParaRPr lang="es-PY" sz="1400" dirty="0" smtClean="0"/>
          </a:p>
          <a:p>
            <a:pPr algn="just">
              <a:spcBef>
                <a:spcPts val="0"/>
              </a:spcBef>
            </a:pPr>
            <a:endParaRPr lang="es-PY" sz="1400" dirty="0"/>
          </a:p>
          <a:p>
            <a:pPr algn="just">
              <a:spcBef>
                <a:spcPts val="0"/>
              </a:spcBef>
            </a:pPr>
            <a:endParaRPr lang="es-PY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PY" sz="1400" b="1" dirty="0"/>
              <a:t>AMBIENTE O ENTORNO DE RIESGO E </a:t>
            </a:r>
            <a:r>
              <a:rPr lang="es-PY" sz="1400" b="1" dirty="0" smtClean="0"/>
              <a:t>INCERTIDUMBRE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Y" sz="1400" b="1" dirty="0" smtClean="0"/>
          </a:p>
          <a:p>
            <a:pPr algn="just">
              <a:spcBef>
                <a:spcPts val="0"/>
              </a:spcBef>
            </a:pPr>
            <a:r>
              <a:rPr lang="es-PY" sz="1350" b="1" dirty="0"/>
              <a:t>Entorno físico y biológico: </a:t>
            </a:r>
            <a:r>
              <a:rPr lang="es-PY" sz="1350" dirty="0"/>
              <a:t>tierra, agua, aire luz, clima, suelo y sus nutrientes,  vegetales, y animales (Biodiversidad).</a:t>
            </a:r>
          </a:p>
          <a:p>
            <a:pPr algn="just">
              <a:spcBef>
                <a:spcPts val="600"/>
              </a:spcBef>
            </a:pPr>
            <a:r>
              <a:rPr lang="es-PY" sz="1350" b="1" dirty="0" smtClean="0"/>
              <a:t>Entorno </a:t>
            </a:r>
            <a:r>
              <a:rPr lang="es-PY" sz="1350" b="1" dirty="0"/>
              <a:t>económico: </a:t>
            </a:r>
            <a:r>
              <a:rPr lang="es-PY" sz="1350" dirty="0"/>
              <a:t>conformado por aspectos macroeconómicos como el sistema económico adoptado, procesos de integración, política de precios.</a:t>
            </a:r>
          </a:p>
          <a:p>
            <a:pPr algn="just">
              <a:spcBef>
                <a:spcPts val="600"/>
              </a:spcBef>
            </a:pPr>
            <a:r>
              <a:rPr lang="es-PY" sz="1350" b="1" dirty="0" smtClean="0"/>
              <a:t>Entorno </a:t>
            </a:r>
            <a:r>
              <a:rPr lang="es-PY" sz="1350" b="1" dirty="0"/>
              <a:t>social: </a:t>
            </a:r>
            <a:r>
              <a:rPr lang="es-PY" sz="1350" dirty="0"/>
              <a:t>organización social, características </a:t>
            </a:r>
            <a:r>
              <a:rPr lang="es-PY" sz="1350" dirty="0" smtClean="0"/>
              <a:t>etarias</a:t>
            </a:r>
            <a:r>
              <a:rPr lang="es-PY" sz="1350" dirty="0"/>
              <a:t>, técnicas y culturales de la sociedad, relaciones obrero – patronales. </a:t>
            </a:r>
          </a:p>
          <a:p>
            <a:pPr algn="just">
              <a:spcBef>
                <a:spcPts val="600"/>
              </a:spcBef>
            </a:pPr>
            <a:r>
              <a:rPr lang="es-PY" sz="1350" b="1" dirty="0" smtClean="0"/>
              <a:t>Entorno </a:t>
            </a:r>
            <a:r>
              <a:rPr lang="es-PY" sz="1350" b="1" dirty="0"/>
              <a:t>institucional: </a:t>
            </a:r>
            <a:r>
              <a:rPr lang="es-PY" sz="1350" dirty="0"/>
              <a:t>conformado por  organismos del Estado y del sector privado; incluye la seguridad jurídica y la formalización de las actividades.</a:t>
            </a:r>
          </a:p>
          <a:p>
            <a:pPr algn="just">
              <a:spcBef>
                <a:spcPts val="600"/>
              </a:spcBef>
            </a:pPr>
            <a:r>
              <a:rPr lang="es-PY" sz="1350" b="1" dirty="0" smtClean="0"/>
              <a:t>Entorno </a:t>
            </a:r>
            <a:r>
              <a:rPr lang="es-PY" sz="1350" b="1" dirty="0"/>
              <a:t>tecnológico: </a:t>
            </a:r>
            <a:r>
              <a:rPr lang="es-PY" sz="1350" dirty="0"/>
              <a:t>situación tecnológica y científica en general.</a:t>
            </a:r>
          </a:p>
          <a:p>
            <a:pPr algn="just">
              <a:spcBef>
                <a:spcPts val="600"/>
              </a:spcBef>
            </a:pPr>
            <a:r>
              <a:rPr lang="es-PY" sz="1350" b="1" dirty="0" smtClean="0"/>
              <a:t>Entorno </a:t>
            </a:r>
            <a:r>
              <a:rPr lang="es-PY" sz="1350" b="1" dirty="0"/>
              <a:t>educacional: </a:t>
            </a:r>
            <a:r>
              <a:rPr lang="es-PY" sz="1350" dirty="0"/>
              <a:t>centros educativos y de formación profesional.</a:t>
            </a:r>
          </a:p>
          <a:p>
            <a:pPr marL="0" indent="0">
              <a:spcAft>
                <a:spcPts val="1200"/>
              </a:spcAft>
              <a:buNone/>
            </a:pPr>
            <a:endParaRPr lang="es-PY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21</a:t>
            </a:r>
            <a:endParaRPr lang="es-ES" dirty="0"/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 rot="16200000">
            <a:off x="8442832" y="-218191"/>
            <a:ext cx="287337" cy="6225384"/>
          </a:xfrm>
          <a:prstGeom prst="leftBrace">
            <a:avLst>
              <a:gd name="adj1" fmla="val 227625"/>
              <a:gd name="adj2" fmla="val 46431"/>
            </a:avLst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Y" altLang="es-PY" sz="180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05443" y="1959464"/>
            <a:ext cx="15081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s-ES" sz="1350" u="none" dirty="0">
                <a:solidFill>
                  <a:schemeClr val="accent1"/>
                </a:solidFill>
              </a:rPr>
              <a:t> competidores</a:t>
            </a:r>
          </a:p>
          <a:p>
            <a:pPr eaLnBrk="1" hangingPunct="1">
              <a:buFontTx/>
              <a:buChar char="•"/>
              <a:defRPr/>
            </a:pPr>
            <a:r>
              <a:rPr lang="es-ES" sz="1350" u="none" dirty="0">
                <a:solidFill>
                  <a:schemeClr val="accent1"/>
                </a:solidFill>
              </a:rPr>
              <a:t> consumidores</a:t>
            </a:r>
          </a:p>
          <a:p>
            <a:pPr eaLnBrk="1" hangingPunct="1">
              <a:buFontTx/>
              <a:buChar char="•"/>
              <a:defRPr/>
            </a:pPr>
            <a:r>
              <a:rPr lang="es-ES" sz="1350" u="none" dirty="0">
                <a:solidFill>
                  <a:schemeClr val="accent1"/>
                </a:solidFill>
              </a:rPr>
              <a:t> proveedores</a:t>
            </a:r>
          </a:p>
          <a:p>
            <a:pPr eaLnBrk="1" hangingPunct="1">
              <a:buFontTx/>
              <a:buChar char="•"/>
              <a:defRPr/>
            </a:pPr>
            <a:r>
              <a:rPr lang="es-ES" sz="1350" u="none" dirty="0">
                <a:solidFill>
                  <a:schemeClr val="accent1"/>
                </a:solidFill>
              </a:rPr>
              <a:t> gobierno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894827" y="1961944"/>
            <a:ext cx="38385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85750">
              <a:buFontTx/>
              <a:buChar char="•"/>
              <a:defRPr/>
            </a:pPr>
            <a:r>
              <a:rPr lang="es-ES" sz="1350" dirty="0">
                <a:solidFill>
                  <a:schemeClr val="accent1"/>
                </a:solidFill>
              </a:rPr>
              <a:t> están fuera del negocio </a:t>
            </a:r>
          </a:p>
          <a:p>
            <a:pPr indent="-285750">
              <a:buFontTx/>
              <a:buChar char="•"/>
              <a:defRPr/>
            </a:pPr>
            <a:r>
              <a:rPr lang="es-ES" sz="1350" dirty="0">
                <a:solidFill>
                  <a:schemeClr val="accent1"/>
                </a:solidFill>
              </a:rPr>
              <a:t> fuera del control del administrador</a:t>
            </a:r>
          </a:p>
          <a:p>
            <a:pPr indent="-285750">
              <a:buFontTx/>
              <a:buChar char="•"/>
              <a:defRPr/>
            </a:pPr>
            <a:r>
              <a:rPr lang="es-ES" sz="1350" dirty="0">
                <a:solidFill>
                  <a:schemeClr val="accent1"/>
                </a:solidFill>
              </a:rPr>
              <a:t> interactúan  en el ambiente</a:t>
            </a:r>
          </a:p>
          <a:p>
            <a:pPr indent="-285750">
              <a:buFontTx/>
              <a:buChar char="•"/>
              <a:defRPr/>
            </a:pPr>
            <a:r>
              <a:rPr lang="es-ES" sz="1350" dirty="0">
                <a:solidFill>
                  <a:schemeClr val="accent1"/>
                </a:solidFill>
              </a:rPr>
              <a:t> puede afectar resultados empresariales</a:t>
            </a: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7257113" y="2049490"/>
            <a:ext cx="294149" cy="779014"/>
          </a:xfrm>
          <a:prstGeom prst="rightBrace">
            <a:avLst>
              <a:gd name="adj1" fmla="val 3890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Y" altLang="es-PY" sz="1800"/>
          </a:p>
        </p:txBody>
      </p:sp>
    </p:spTree>
    <p:extLst>
      <p:ext uri="{BB962C8B-B14F-4D97-AF65-F5344CB8AC3E}">
        <p14:creationId xmlns:p14="http://schemas.microsoft.com/office/powerpoint/2010/main" val="3708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216851"/>
            <a:ext cx="6645044" cy="5113479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PY" b="1" dirty="0" smtClean="0"/>
              <a:t>Factores a Considerar: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PY" sz="1600" dirty="0"/>
              <a:t>Secuencia de actividades tendientes a  asignar la aplicación de los recursos escasos, limitados, limitantes y de uso alternativo en los procesos productivos de la empresa </a:t>
            </a:r>
            <a:r>
              <a:rPr lang="es-PY" sz="1600" dirty="0" err="1"/>
              <a:t>agroganadera</a:t>
            </a:r>
            <a:r>
              <a:rPr lang="es-PY" sz="1600" dirty="0"/>
              <a:t>, con el fin de lograr los objetivos propuestos.</a:t>
            </a:r>
          </a:p>
          <a:p>
            <a:pPr marL="0" indent="0">
              <a:spcAft>
                <a:spcPts val="1200"/>
              </a:spcAft>
              <a:buNone/>
            </a:pPr>
            <a:endParaRPr lang="es-AR" b="1" dirty="0"/>
          </a:p>
          <a:p>
            <a:pPr marL="0" indent="0">
              <a:spcAft>
                <a:spcPts val="1200"/>
              </a:spcAft>
              <a:buNone/>
            </a:pPr>
            <a:endParaRPr lang="es-PY" b="1" dirty="0" smtClean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22</a:t>
            </a:r>
            <a:endParaRPr lang="es-ES" dirty="0"/>
          </a:p>
        </p:txBody>
      </p:sp>
      <p:sp>
        <p:nvSpPr>
          <p:cNvPr id="16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5117549" y="3238980"/>
            <a:ext cx="2880000" cy="9000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s-PY" sz="1600" b="1" dirty="0"/>
              <a:t>Distribución de los escasos recursos entre las diversas alternativas.</a:t>
            </a:r>
          </a:p>
        </p:txBody>
      </p:sp>
      <p:sp>
        <p:nvSpPr>
          <p:cNvPr id="17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357787" y="2968980"/>
            <a:ext cx="3348779" cy="1440000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es-PY" sz="1400" b="1" dirty="0"/>
              <a:t>La “Toma de Decisiones” es inherente a toda Administración, y se da en todas las estructuras de la empresa. Decidir implica llegar a una conclusión y determinar un curso de acción apropiado.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5117549" y="5115009"/>
            <a:ext cx="3240238" cy="1260155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s-PY" sz="1600" b="1" dirty="0"/>
              <a:t>Decidir bien es decidir con acierto, aunque el acierto no puede decidirse:  es  posterior  a  la  decisión  y consecuencia de ella.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8826566" y="5295086"/>
            <a:ext cx="2880000" cy="90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AR" sz="1600" b="1" dirty="0" smtClean="0"/>
              <a:t>ASUMIR EL RIESGO</a:t>
            </a:r>
            <a:endParaRPr lang="es-PY" sz="1600" b="1" dirty="0"/>
          </a:p>
        </p:txBody>
      </p:sp>
      <p:sp>
        <p:nvSpPr>
          <p:cNvPr id="5" name="Flecha derecha 4"/>
          <p:cNvSpPr/>
          <p:nvPr/>
        </p:nvSpPr>
        <p:spPr>
          <a:xfrm>
            <a:off x="8059779" y="3623413"/>
            <a:ext cx="271199" cy="1367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0" name="Flecha derecha 19"/>
          <p:cNvSpPr/>
          <p:nvPr/>
        </p:nvSpPr>
        <p:spPr>
          <a:xfrm>
            <a:off x="8456577" y="5676719"/>
            <a:ext cx="271199" cy="1367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cxnSp>
        <p:nvCxnSpPr>
          <p:cNvPr id="30" name="Conector recto 29"/>
          <p:cNvCxnSpPr/>
          <p:nvPr/>
        </p:nvCxnSpPr>
        <p:spPr>
          <a:xfrm flipH="1">
            <a:off x="10032176" y="4451710"/>
            <a:ext cx="1" cy="2142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endCxn id="18" idx="0"/>
          </p:cNvCxnSpPr>
          <p:nvPr/>
        </p:nvCxnSpPr>
        <p:spPr>
          <a:xfrm>
            <a:off x="6737668" y="4666004"/>
            <a:ext cx="0" cy="44900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6737668" y="4666004"/>
            <a:ext cx="32945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0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216851"/>
            <a:ext cx="6645044" cy="5113479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PY" b="1" dirty="0" smtClean="0"/>
              <a:t>Etapas:</a:t>
            </a:r>
          </a:p>
          <a:p>
            <a:pPr>
              <a:spcBef>
                <a:spcPts val="0"/>
              </a:spcBef>
            </a:pPr>
            <a:r>
              <a:rPr lang="es-PY" sz="1600" dirty="0" smtClean="0"/>
              <a:t>Determinación del problema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PY" sz="1400" dirty="0"/>
              <a:t>Situaciones que genera el problema o el tema a </a:t>
            </a:r>
            <a:r>
              <a:rPr lang="es-PY" sz="1400" dirty="0" smtClean="0"/>
              <a:t>tratar</a:t>
            </a:r>
          </a:p>
          <a:p>
            <a:pPr marL="457200" lvl="1" indent="0">
              <a:spcBef>
                <a:spcPts val="0"/>
              </a:spcBef>
              <a:buNone/>
            </a:pPr>
            <a:endParaRPr lang="es-PY" sz="1400" dirty="0"/>
          </a:p>
          <a:p>
            <a:pPr>
              <a:spcBef>
                <a:spcPts val="0"/>
              </a:spcBef>
            </a:pPr>
            <a:r>
              <a:rPr lang="es-PY" sz="1600" dirty="0" smtClean="0"/>
              <a:t>Clasificación y descripción del problema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PY" sz="1400" dirty="0"/>
              <a:t>Ordenar y describir el problema en su relación causa </a:t>
            </a:r>
            <a:r>
              <a:rPr lang="es-PY" sz="1400" dirty="0" smtClean="0"/>
              <a:t>– efecto</a:t>
            </a:r>
          </a:p>
          <a:p>
            <a:pPr marL="457200" lvl="1" indent="0">
              <a:spcBef>
                <a:spcPts val="0"/>
              </a:spcBef>
              <a:buNone/>
            </a:pPr>
            <a:endParaRPr lang="es-PY" sz="1400" dirty="0"/>
          </a:p>
          <a:p>
            <a:pPr>
              <a:spcBef>
                <a:spcPts val="0"/>
              </a:spcBef>
            </a:pPr>
            <a:r>
              <a:rPr lang="es-PY" sz="1600" dirty="0" smtClean="0"/>
              <a:t>Análisis de la relación causa – efecto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PY" sz="1400" dirty="0"/>
              <a:t>Diagnóstico en base a las variables que causan los </a:t>
            </a:r>
            <a:r>
              <a:rPr lang="es-PY" sz="1400" dirty="0" smtClean="0"/>
              <a:t>efectos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s-PY" sz="1400" dirty="0" smtClean="0"/>
          </a:p>
          <a:p>
            <a:pPr>
              <a:spcBef>
                <a:spcPts val="0"/>
              </a:spcBef>
            </a:pPr>
            <a:r>
              <a:rPr lang="es-PY" sz="1600" dirty="0" smtClean="0"/>
              <a:t>Definiciones de alternativas de solución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PY" sz="1400" dirty="0"/>
              <a:t>Desarrollar las posibilidades de </a:t>
            </a:r>
            <a:r>
              <a:rPr lang="es-PY" sz="1400" dirty="0" smtClean="0"/>
              <a:t>solución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s-PY" sz="1400" dirty="0"/>
          </a:p>
          <a:p>
            <a:pPr>
              <a:spcBef>
                <a:spcPts val="0"/>
              </a:spcBef>
            </a:pPr>
            <a:r>
              <a:rPr lang="es-PY" sz="1600" dirty="0" smtClean="0"/>
              <a:t>Valoración de las diferentes alternativas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PY" sz="1400" dirty="0"/>
              <a:t>Selección  de la considerada mejor solución </a:t>
            </a:r>
            <a:endParaRPr lang="es-PY" sz="14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es-AR" sz="1400" dirty="0"/>
          </a:p>
          <a:p>
            <a:pPr>
              <a:spcBef>
                <a:spcPts val="0"/>
              </a:spcBef>
            </a:pPr>
            <a:r>
              <a:rPr lang="es-PY" sz="1600" dirty="0" smtClean="0"/>
              <a:t>Programación y ejecución de actividades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PY" sz="1400" dirty="0" smtClean="0"/>
              <a:t>Aplicar los recursos requeridos para implementar la solución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s-PY" sz="1400" dirty="0" smtClean="0"/>
          </a:p>
          <a:p>
            <a:pPr>
              <a:spcBef>
                <a:spcPts val="0"/>
              </a:spcBef>
            </a:pPr>
            <a:r>
              <a:rPr lang="es-PY" sz="1600" dirty="0" smtClean="0"/>
              <a:t>Evaluación  de los resultados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s-PY" sz="1400" dirty="0" smtClean="0"/>
              <a:t>Confrontar </a:t>
            </a:r>
            <a:r>
              <a:rPr lang="es-PY" sz="1400" dirty="0"/>
              <a:t>con decisiones anteriores y considerar para las </a:t>
            </a:r>
            <a:r>
              <a:rPr lang="es-PY" sz="1400" dirty="0" smtClean="0"/>
              <a:t>futuras</a:t>
            </a:r>
          </a:p>
          <a:p>
            <a:pPr marL="0" indent="0">
              <a:spcAft>
                <a:spcPts val="1200"/>
              </a:spcAft>
              <a:buNone/>
            </a:pPr>
            <a:endParaRPr lang="es-AR" b="1" dirty="0"/>
          </a:p>
          <a:p>
            <a:pPr marL="0" indent="0">
              <a:spcAft>
                <a:spcPts val="1200"/>
              </a:spcAft>
              <a:buNone/>
            </a:pPr>
            <a:endParaRPr lang="es-PY" b="1" dirty="0" smtClean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23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24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146385"/>
            <a:ext cx="6645044" cy="5183945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PY" sz="1700" b="1" dirty="0" smtClean="0"/>
              <a:t>Actividades:</a:t>
            </a:r>
          </a:p>
          <a:p>
            <a:pPr algn="just">
              <a:spcBef>
                <a:spcPts val="0"/>
              </a:spcBef>
            </a:pPr>
            <a:r>
              <a:rPr lang="es-PY" sz="1400" b="1" dirty="0"/>
              <a:t>Actividad intelectual:  </a:t>
            </a:r>
            <a:r>
              <a:rPr lang="es-PY" sz="1400" dirty="0"/>
              <a:t>análisis y búsqueda de los factores para basar la </a:t>
            </a:r>
            <a:r>
              <a:rPr lang="es-PY" sz="1400" dirty="0" smtClean="0"/>
              <a:t>decisión.</a:t>
            </a:r>
            <a:endParaRPr lang="es-PY" sz="1400" dirty="0"/>
          </a:p>
          <a:p>
            <a:pPr algn="just">
              <a:spcBef>
                <a:spcPts val="0"/>
              </a:spcBef>
            </a:pPr>
            <a:r>
              <a:rPr lang="es-PY" sz="1400" b="1" dirty="0" smtClean="0"/>
              <a:t>Actividad </a:t>
            </a:r>
            <a:r>
              <a:rPr lang="es-PY" sz="1400" b="1" dirty="0"/>
              <a:t>creadora:  </a:t>
            </a:r>
            <a:r>
              <a:rPr lang="es-PY" sz="1400" dirty="0"/>
              <a:t>desarrollar cursos de acción, proponer </a:t>
            </a:r>
            <a:r>
              <a:rPr lang="es-PY" sz="1400" dirty="0" smtClean="0"/>
              <a:t>innovaciones.</a:t>
            </a:r>
            <a:endParaRPr lang="es-PY" sz="1400" dirty="0"/>
          </a:p>
          <a:p>
            <a:pPr algn="just">
              <a:spcBef>
                <a:spcPts val="0"/>
              </a:spcBef>
            </a:pPr>
            <a:r>
              <a:rPr lang="es-PY" sz="1400" b="1" dirty="0" smtClean="0"/>
              <a:t>Actividad </a:t>
            </a:r>
            <a:r>
              <a:rPr lang="es-PY" sz="1400" b="1" dirty="0"/>
              <a:t>de selección:  </a:t>
            </a:r>
            <a:r>
              <a:rPr lang="es-PY" sz="1400" dirty="0"/>
              <a:t>escoger un Curso de </a:t>
            </a:r>
            <a:r>
              <a:rPr lang="es-PY" sz="1400" dirty="0" smtClean="0"/>
              <a:t>Acción.</a:t>
            </a:r>
          </a:p>
          <a:p>
            <a:pPr algn="just">
              <a:spcBef>
                <a:spcPts val="0"/>
              </a:spcBef>
            </a:pPr>
            <a:endParaRPr lang="es-PY" sz="16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PY" sz="1700" b="1" dirty="0" smtClean="0"/>
              <a:t>Condiciones </a:t>
            </a:r>
            <a:r>
              <a:rPr lang="es-PY" sz="1700" b="1" dirty="0"/>
              <a:t>para “Tomar </a:t>
            </a:r>
            <a:r>
              <a:rPr lang="es-PY" sz="1700" b="1" dirty="0"/>
              <a:t>Decisiones”</a:t>
            </a:r>
          </a:p>
          <a:p>
            <a:pPr algn="just">
              <a:spcBef>
                <a:spcPts val="0"/>
              </a:spcBef>
            </a:pPr>
            <a:r>
              <a:rPr lang="es-PY" sz="1400" dirty="0"/>
              <a:t>Estar decidido a correr el riesgo</a:t>
            </a:r>
          </a:p>
          <a:p>
            <a:pPr algn="just">
              <a:spcBef>
                <a:spcPts val="0"/>
              </a:spcBef>
            </a:pPr>
            <a:r>
              <a:rPr lang="es-PY" sz="1400" dirty="0" smtClean="0"/>
              <a:t>Estar </a:t>
            </a:r>
            <a:r>
              <a:rPr lang="es-PY" sz="1400" dirty="0"/>
              <a:t>dispuesto a asumir la responsabilidad de las decisiones</a:t>
            </a:r>
          </a:p>
          <a:p>
            <a:pPr algn="just">
              <a:spcBef>
                <a:spcPts val="0"/>
              </a:spcBef>
            </a:pPr>
            <a:r>
              <a:rPr lang="es-PY" sz="1400" dirty="0" smtClean="0"/>
              <a:t>Tener </a:t>
            </a:r>
            <a:r>
              <a:rPr lang="es-PY" sz="1400" dirty="0"/>
              <a:t>“Visión de Futuro”</a:t>
            </a:r>
          </a:p>
          <a:p>
            <a:pPr algn="just">
              <a:spcBef>
                <a:spcPts val="0"/>
              </a:spcBef>
            </a:pPr>
            <a:r>
              <a:rPr lang="es-PY" sz="1400" dirty="0" smtClean="0"/>
              <a:t>Estar </a:t>
            </a:r>
            <a:r>
              <a:rPr lang="es-PY" sz="1400" dirty="0"/>
              <a:t>dispuesto a realizar acciones concurrentes y correctivas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AR" sz="16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PY" sz="1700" b="1" dirty="0"/>
              <a:t>CRITERIOS QUE INFLUYEN EN EL ADMINISTRADOR (Tomador de Decisiones)</a:t>
            </a:r>
          </a:p>
          <a:p>
            <a:pPr algn="just">
              <a:spcBef>
                <a:spcPts val="0"/>
              </a:spcBef>
            </a:pPr>
            <a:r>
              <a:rPr lang="es-PY" sz="1400" b="1" dirty="0" smtClean="0"/>
              <a:t>Operacional </a:t>
            </a:r>
            <a:r>
              <a:rPr lang="es-PY" sz="1400" b="1" dirty="0"/>
              <a:t>o Técnico;</a:t>
            </a:r>
            <a:r>
              <a:rPr lang="es-PY" sz="1400" dirty="0"/>
              <a:t> relacionado a las características del proceso productivo</a:t>
            </a:r>
          </a:p>
          <a:p>
            <a:pPr algn="just">
              <a:spcBef>
                <a:spcPts val="0"/>
              </a:spcBef>
            </a:pPr>
            <a:r>
              <a:rPr lang="es-PY" sz="1400" b="1" dirty="0"/>
              <a:t>Empírico;</a:t>
            </a:r>
            <a:r>
              <a:rPr lang="es-PY" sz="1400" dirty="0"/>
              <a:t> hechos ocurridos o la experiencia propia</a:t>
            </a:r>
          </a:p>
          <a:p>
            <a:pPr algn="just">
              <a:spcBef>
                <a:spcPts val="0"/>
              </a:spcBef>
            </a:pPr>
            <a:r>
              <a:rPr lang="es-PY" sz="1400" b="1" dirty="0"/>
              <a:t>Comportamiento Humano; </a:t>
            </a:r>
            <a:r>
              <a:rPr lang="es-PY" sz="1400" dirty="0"/>
              <a:t>relaciones humanas, trabajo en equipo.</a:t>
            </a:r>
          </a:p>
          <a:p>
            <a:pPr algn="just">
              <a:spcBef>
                <a:spcPts val="0"/>
              </a:spcBef>
            </a:pPr>
            <a:r>
              <a:rPr lang="es-PY" sz="1400" b="1" dirty="0"/>
              <a:t>Teoría de las Decisiones; </a:t>
            </a:r>
            <a:r>
              <a:rPr lang="es-PY" sz="1400" dirty="0"/>
              <a:t>líder que recibe, almacena, procesa y difunde la información dentro de la empresa </a:t>
            </a:r>
          </a:p>
          <a:p>
            <a:pPr marL="0" indent="0">
              <a:spcBef>
                <a:spcPts val="0"/>
              </a:spcBef>
              <a:buNone/>
            </a:pPr>
            <a:endParaRPr lang="es-PY" sz="1400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6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PY" b="1" u="sng" dirty="0"/>
              <a:t>BASES PARA LA TOMA DE DECISIONES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Y" i="1" dirty="0"/>
              <a:t>NO CUANTITATIVAS O NO </a:t>
            </a:r>
            <a:r>
              <a:rPr lang="es-PY" i="1" dirty="0" smtClean="0"/>
              <a:t>MATEMÁTICAS:</a:t>
            </a:r>
          </a:p>
          <a:p>
            <a:pPr marL="0" indent="0">
              <a:spcBef>
                <a:spcPts val="0"/>
              </a:spcBef>
              <a:buNone/>
            </a:pPr>
            <a:endParaRPr lang="es-PY" i="1" dirty="0" smtClean="0"/>
          </a:p>
          <a:p>
            <a:pPr algn="just">
              <a:spcBef>
                <a:spcPts val="0"/>
              </a:spcBef>
            </a:pPr>
            <a:r>
              <a:rPr lang="es-PY" sz="1700" b="1" dirty="0"/>
              <a:t>Intuición: </a:t>
            </a:r>
            <a:r>
              <a:rPr lang="es-PY" sz="1700" dirty="0"/>
              <a:t>corazonadas o percepciones internas; </a:t>
            </a:r>
            <a:r>
              <a:rPr lang="es-PY" sz="1700" dirty="0" smtClean="0"/>
              <a:t>subjetivas.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s-PY" sz="1500" dirty="0" smtClean="0"/>
              <a:t>es </a:t>
            </a:r>
            <a:r>
              <a:rPr lang="es-PY" sz="1500" dirty="0"/>
              <a:t>rápida pero puede ser </a:t>
            </a:r>
            <a:r>
              <a:rPr lang="es-PY" sz="1500" dirty="0" smtClean="0"/>
              <a:t>incorrecta.</a:t>
            </a:r>
            <a:endParaRPr lang="es-PY" sz="1500" dirty="0"/>
          </a:p>
          <a:p>
            <a:pPr algn="just">
              <a:spcBef>
                <a:spcPts val="0"/>
              </a:spcBef>
            </a:pPr>
            <a:endParaRPr lang="es-PY" sz="1700" b="1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Hechos: </a:t>
            </a:r>
            <a:r>
              <a:rPr lang="es-PY" sz="1700" dirty="0"/>
              <a:t>percepción objetiva de los acontecimientos que se </a:t>
            </a:r>
            <a:r>
              <a:rPr lang="es-PY" sz="1700" dirty="0" smtClean="0"/>
              <a:t>dan.</a:t>
            </a:r>
            <a:endParaRPr lang="es-PY" sz="1700" dirty="0"/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s-PY" sz="1500" dirty="0"/>
              <a:t>“sano juicio</a:t>
            </a:r>
            <a:r>
              <a:rPr lang="es-PY" sz="1500" dirty="0" smtClean="0"/>
              <a:t>”.</a:t>
            </a:r>
            <a:endParaRPr lang="es-PY" sz="1500" dirty="0"/>
          </a:p>
          <a:p>
            <a:pPr algn="just">
              <a:spcBef>
                <a:spcPts val="0"/>
              </a:spcBef>
            </a:pPr>
            <a:endParaRPr lang="es-PY" sz="1700" b="1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Experiencia: </a:t>
            </a:r>
            <a:r>
              <a:rPr lang="es-PY" sz="1700" dirty="0"/>
              <a:t>capacidad de analizar y discriminar los hechos pasados /</a:t>
            </a:r>
            <a:r>
              <a:rPr lang="es-PY" sz="1700" dirty="0" smtClean="0"/>
              <a:t>vividos.</a:t>
            </a:r>
            <a:endParaRPr lang="es-PY" sz="1700" dirty="0"/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s-PY" sz="1500" dirty="0"/>
              <a:t>no se puede “transmitir” ni </a:t>
            </a:r>
            <a:r>
              <a:rPr lang="es-PY" sz="1500" dirty="0" smtClean="0"/>
              <a:t>adelantar.</a:t>
            </a:r>
            <a:endParaRPr lang="es-PY" sz="1500" dirty="0"/>
          </a:p>
          <a:p>
            <a:pPr algn="just">
              <a:spcBef>
                <a:spcPts val="0"/>
              </a:spcBef>
            </a:pPr>
            <a:endParaRPr lang="es-PY" sz="1700" b="1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Opiniones: </a:t>
            </a:r>
            <a:r>
              <a:rPr lang="es-PY" sz="1700" dirty="0"/>
              <a:t>consideraciones de otras personas u cuerpos </a:t>
            </a:r>
            <a:r>
              <a:rPr lang="es-PY" sz="1700" dirty="0" smtClean="0"/>
              <a:t>colegiados.</a:t>
            </a:r>
            <a:endParaRPr lang="es-PY" sz="1700" dirty="0"/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s-PY" sz="1500" dirty="0"/>
              <a:t>criterios técnicos o </a:t>
            </a:r>
            <a:r>
              <a:rPr lang="es-PY" sz="1500" dirty="0" smtClean="0"/>
              <a:t>especializados.</a:t>
            </a:r>
            <a:endParaRPr lang="es-PY" sz="1500" dirty="0"/>
          </a:p>
          <a:p>
            <a:pPr marL="0" indent="0">
              <a:spcBef>
                <a:spcPts val="0"/>
              </a:spcBef>
              <a:buNone/>
            </a:pPr>
            <a:endParaRPr lang="es-PY" sz="1400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25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2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u="sng" dirty="0" smtClean="0"/>
              <a:t>TIPOS DE DECISIONES según Áreas:</a:t>
            </a:r>
            <a:endParaRPr lang="es-PY" b="1" u="sng" dirty="0"/>
          </a:p>
          <a:p>
            <a:pPr marL="0" indent="0">
              <a:spcBef>
                <a:spcPts val="0"/>
              </a:spcBef>
              <a:buNone/>
            </a:pPr>
            <a:endParaRPr lang="es-PY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700" b="1" dirty="0" smtClean="0"/>
              <a:t>PRODUCCIÓN: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PY" sz="1700" b="1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qué producir?</a:t>
            </a:r>
          </a:p>
          <a:p>
            <a:pPr lvl="1" algn="just">
              <a:spcBef>
                <a:spcPts val="0"/>
              </a:spcBef>
            </a:pPr>
            <a:r>
              <a:rPr lang="es-PY" sz="1500" dirty="0"/>
              <a:t>Convencional o Diferenciado?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Especialización </a:t>
            </a:r>
            <a:r>
              <a:rPr lang="es-PY" sz="1500" dirty="0"/>
              <a:t>o Diversificación?</a:t>
            </a:r>
          </a:p>
          <a:p>
            <a:pPr lvl="1" algn="just">
              <a:spcBef>
                <a:spcPts val="0"/>
              </a:spcBef>
            </a:pP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700" b="1" dirty="0" smtClean="0"/>
              <a:t>dónde </a:t>
            </a:r>
            <a:r>
              <a:rPr lang="es-PY" sz="1700" b="1" dirty="0"/>
              <a:t>producir?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Proximidad </a:t>
            </a:r>
            <a:r>
              <a:rPr lang="es-PY" sz="1500" dirty="0"/>
              <a:t>del Mercado Consumidor o Proveedor?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Que </a:t>
            </a:r>
            <a:r>
              <a:rPr lang="es-PY" sz="1500" dirty="0"/>
              <a:t>Entorno?</a:t>
            </a:r>
          </a:p>
          <a:p>
            <a:pPr lvl="1" algn="just">
              <a:spcBef>
                <a:spcPts val="0"/>
              </a:spcBef>
            </a:pP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700" b="1" dirty="0" smtClean="0"/>
              <a:t>cuanto </a:t>
            </a:r>
            <a:r>
              <a:rPr lang="es-PY" sz="1700" b="1" dirty="0"/>
              <a:t>producir?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Definir </a:t>
            </a:r>
            <a:r>
              <a:rPr lang="es-PY" sz="1500" dirty="0"/>
              <a:t>Demanda y/o Disponibilidad de Recursos!</a:t>
            </a:r>
          </a:p>
          <a:p>
            <a:pPr lvl="1" algn="just">
              <a:spcBef>
                <a:spcPts val="0"/>
              </a:spcBef>
            </a:pP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qué combinación de insumos o productos?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Encontrar </a:t>
            </a:r>
            <a:r>
              <a:rPr lang="es-PY" sz="1500" dirty="0"/>
              <a:t>Niveles Óptimos!</a:t>
            </a: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26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40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u="sng" dirty="0" smtClean="0"/>
              <a:t>TIPOS DE DECISIONES según Áreas:</a:t>
            </a:r>
            <a:endParaRPr lang="es-PY" b="1" u="sng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AR" i="1" dirty="0" smtClean="0"/>
              <a:t>Gestión de Cadenas</a:t>
            </a:r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r>
              <a:rPr lang="es-AR" i="1" dirty="0"/>
              <a:t>          </a:t>
            </a:r>
            <a:r>
              <a:rPr lang="es-AR" b="1" i="1" dirty="0"/>
              <a:t>COMMODITIES</a:t>
            </a:r>
            <a:r>
              <a:rPr lang="es-AR" i="1" dirty="0"/>
              <a:t>	                             </a:t>
            </a:r>
            <a:r>
              <a:rPr lang="es-AR" i="1" dirty="0" smtClean="0"/>
              <a:t> </a:t>
            </a:r>
            <a:r>
              <a:rPr lang="es-AR" b="1" i="1" dirty="0"/>
              <a:t>P.  CERTIFICADOS</a:t>
            </a:r>
          </a:p>
          <a:p>
            <a:pPr marL="0" indent="0">
              <a:spcBef>
                <a:spcPts val="0"/>
              </a:spcBef>
              <a:buNone/>
            </a:pPr>
            <a:endParaRPr lang="es-PY" i="1" dirty="0" smtClean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27</a:t>
            </a:r>
            <a:endParaRPr lang="es-ES" dirty="0"/>
          </a:p>
        </p:txBody>
      </p:sp>
      <p:sp>
        <p:nvSpPr>
          <p:cNvPr id="7" name="17 Llamada de flecha hacia abajo"/>
          <p:cNvSpPr/>
          <p:nvPr/>
        </p:nvSpPr>
        <p:spPr bwMode="auto">
          <a:xfrm>
            <a:off x="5776767" y="2440916"/>
            <a:ext cx="5268171" cy="550776"/>
          </a:xfrm>
          <a:prstGeom prst="downArrowCallou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s-ES" sz="1600" b="1" u="none" dirty="0">
                <a:solidFill>
                  <a:srgbClr val="000000"/>
                </a:solidFill>
              </a:rPr>
              <a:t>COMPETITIVIDAD  de  la  EMPRESA  AGROPECUARIA</a:t>
            </a:r>
          </a:p>
        </p:txBody>
      </p:sp>
      <p:sp>
        <p:nvSpPr>
          <p:cNvPr id="8" name="16 CuadroTexto"/>
          <p:cNvSpPr txBox="1"/>
          <p:nvPr/>
        </p:nvSpPr>
        <p:spPr>
          <a:xfrm>
            <a:off x="7627470" y="3060720"/>
            <a:ext cx="1566764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600" b="1" u="none" dirty="0"/>
              <a:t>ESTRATEGIAS</a:t>
            </a:r>
          </a:p>
        </p:txBody>
      </p:sp>
      <p:sp>
        <p:nvSpPr>
          <p:cNvPr id="10" name="20 Llamada de flecha hacia abajo"/>
          <p:cNvSpPr/>
          <p:nvPr/>
        </p:nvSpPr>
        <p:spPr bwMode="auto">
          <a:xfrm>
            <a:off x="5264209" y="4190930"/>
            <a:ext cx="2730730" cy="1542213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18 CuadroTexto"/>
          <p:cNvSpPr txBox="1"/>
          <p:nvPr/>
        </p:nvSpPr>
        <p:spPr>
          <a:xfrm>
            <a:off x="5166982" y="4253633"/>
            <a:ext cx="2925183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600" b="1" u="none" dirty="0"/>
              <a:t>Por medio de los COSTOS</a:t>
            </a:r>
          </a:p>
          <a:p>
            <a:pPr algn="ctr" eaLnBrk="1" hangingPunct="1">
              <a:defRPr/>
            </a:pPr>
            <a:endParaRPr lang="es-ES" sz="500" b="1" u="none" dirty="0"/>
          </a:p>
          <a:p>
            <a:pPr algn="ctr" eaLnBrk="1" hangingPunct="1">
              <a:defRPr/>
            </a:pPr>
            <a:r>
              <a:rPr lang="es-ES" sz="1400" u="none" dirty="0" smtClean="0"/>
              <a:t>aumento </a:t>
            </a:r>
            <a:r>
              <a:rPr lang="es-ES" sz="1400" u="none" dirty="0"/>
              <a:t>de la productividad FÍSICA y ECONÓMICA.</a:t>
            </a:r>
          </a:p>
        </p:txBody>
      </p:sp>
      <p:sp>
        <p:nvSpPr>
          <p:cNvPr id="12" name="20 Llamada de flecha hacia abajo"/>
          <p:cNvSpPr/>
          <p:nvPr/>
        </p:nvSpPr>
        <p:spPr bwMode="auto">
          <a:xfrm>
            <a:off x="8987175" y="4183472"/>
            <a:ext cx="2730730" cy="1542213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8 CuadroTexto"/>
          <p:cNvSpPr txBox="1"/>
          <p:nvPr/>
        </p:nvSpPr>
        <p:spPr>
          <a:xfrm>
            <a:off x="8889948" y="4246175"/>
            <a:ext cx="2925183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600" b="1" u="none" dirty="0"/>
              <a:t>Por </a:t>
            </a:r>
            <a:r>
              <a:rPr lang="es-ES" sz="1600" b="1" u="none" dirty="0" smtClean="0"/>
              <a:t>DIFERENCIACIÓN</a:t>
            </a:r>
            <a:endParaRPr lang="es-ES" sz="1600" b="1" u="none" dirty="0"/>
          </a:p>
          <a:p>
            <a:pPr algn="ctr" eaLnBrk="1" hangingPunct="1">
              <a:defRPr/>
            </a:pPr>
            <a:endParaRPr lang="es-ES" sz="500" b="1" u="none" dirty="0"/>
          </a:p>
          <a:p>
            <a:pPr algn="ctr">
              <a:defRPr/>
            </a:pPr>
            <a:r>
              <a:rPr lang="es-PY" sz="1400" dirty="0"/>
              <a:t>mejora continúa  de la CALIDAD</a:t>
            </a:r>
            <a:r>
              <a:rPr lang="es-ES" sz="1400" u="none" dirty="0" smtClean="0"/>
              <a:t>.</a:t>
            </a:r>
            <a:endParaRPr lang="es-ES" sz="1400" u="none" dirty="0"/>
          </a:p>
        </p:txBody>
      </p:sp>
      <p:cxnSp>
        <p:nvCxnSpPr>
          <p:cNvPr id="4" name="Conector recto de flecha 3"/>
          <p:cNvCxnSpPr>
            <a:stCxn id="8" idx="2"/>
          </p:cNvCxnSpPr>
          <p:nvPr/>
        </p:nvCxnSpPr>
        <p:spPr>
          <a:xfrm flipH="1">
            <a:off x="6691356" y="3399274"/>
            <a:ext cx="1719496" cy="7390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8" idx="2"/>
          </p:cNvCxnSpPr>
          <p:nvPr/>
        </p:nvCxnSpPr>
        <p:spPr>
          <a:xfrm>
            <a:off x="8410852" y="3399274"/>
            <a:ext cx="1869739" cy="7390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u="sng" dirty="0" smtClean="0"/>
              <a:t>TIPOS DE DECISIONES según Áreas:</a:t>
            </a:r>
            <a:endParaRPr lang="es-PY" b="1" u="sng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AR" i="1" dirty="0" smtClean="0"/>
              <a:t>Gestión de Cadenas</a:t>
            </a:r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s-PY" b="1" i="1" dirty="0"/>
              <a:t>con alto nivel de </a:t>
            </a:r>
            <a:r>
              <a:rPr lang="es-PY" b="1" i="1" dirty="0" smtClean="0"/>
              <a:t>INDIFERENCIACIÓN</a:t>
            </a:r>
          </a:p>
          <a:p>
            <a:pPr marL="0" indent="0" algn="ctr">
              <a:spcBef>
                <a:spcPts val="0"/>
              </a:spcBef>
              <a:buNone/>
            </a:pPr>
            <a:endParaRPr lang="es-AR" i="1" dirty="0"/>
          </a:p>
          <a:p>
            <a:pPr>
              <a:spcBef>
                <a:spcPts val="0"/>
              </a:spcBef>
            </a:pPr>
            <a:r>
              <a:rPr lang="es-PY" dirty="0"/>
              <a:t>B</a:t>
            </a:r>
            <a:r>
              <a:rPr lang="es-PY" dirty="0" smtClean="0"/>
              <a:t>ienes </a:t>
            </a:r>
            <a:r>
              <a:rPr lang="es-PY" dirty="0"/>
              <a:t>de tipo STANDARD.</a:t>
            </a:r>
          </a:p>
          <a:p>
            <a:pPr>
              <a:spcBef>
                <a:spcPts val="0"/>
              </a:spcBef>
            </a:pPr>
            <a:endParaRPr lang="es-PY" dirty="0" smtClean="0"/>
          </a:p>
          <a:p>
            <a:pPr>
              <a:spcBef>
                <a:spcPts val="0"/>
              </a:spcBef>
            </a:pPr>
            <a:r>
              <a:rPr lang="es-PY" dirty="0" smtClean="0"/>
              <a:t>El </a:t>
            </a:r>
            <a:r>
              <a:rPr lang="es-PY" dirty="0"/>
              <a:t>PRECIO es fijado por la Ley de la Oferta y la Demanda.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 smtClean="0"/>
              <a:t>Decisión </a:t>
            </a:r>
            <a:r>
              <a:rPr lang="es-PY" dirty="0"/>
              <a:t>de compra por parte del consumidor  se basa en el PRECIO.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 smtClean="0"/>
              <a:t>Tiende </a:t>
            </a:r>
            <a:r>
              <a:rPr lang="es-PY" dirty="0"/>
              <a:t>a la producción de escala.</a:t>
            </a:r>
          </a:p>
          <a:p>
            <a:pPr>
              <a:spcBef>
                <a:spcPts val="0"/>
              </a:spcBef>
            </a:pPr>
            <a:endParaRPr lang="es-AR" i="1" dirty="0" smtClean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28</a:t>
            </a:r>
            <a:endParaRPr lang="es-ES" dirty="0"/>
          </a:p>
        </p:txBody>
      </p:sp>
      <p:sp>
        <p:nvSpPr>
          <p:cNvPr id="7" name="17 Llamada de flecha hacia abajo"/>
          <p:cNvSpPr/>
          <p:nvPr/>
        </p:nvSpPr>
        <p:spPr bwMode="auto">
          <a:xfrm>
            <a:off x="5776767" y="2440916"/>
            <a:ext cx="5268171" cy="550776"/>
          </a:xfrm>
          <a:prstGeom prst="downArrowCallou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b="1" dirty="0">
                <a:solidFill>
                  <a:srgbClr val="000000"/>
                </a:solidFill>
              </a:rPr>
              <a:t>COMMODITIES  (productos convencionales)</a:t>
            </a:r>
            <a:endParaRPr lang="es-E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Administración de Empresas Agrarias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875" y="1324598"/>
            <a:ext cx="6713413" cy="5050565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PY" dirty="0"/>
              <a:t>La ADMINISTRACIÓN DE EMPRESAS AGRARIAS es el proceso de toma de decisiones para </a:t>
            </a:r>
            <a:r>
              <a:rPr lang="es-PY" b="1" u="sng" dirty="0"/>
              <a:t>aplicar</a:t>
            </a:r>
            <a:r>
              <a:rPr lang="es-PY" b="1" dirty="0"/>
              <a:t> </a:t>
            </a:r>
            <a:r>
              <a:rPr lang="es-PY" dirty="0"/>
              <a:t>recursos</a:t>
            </a:r>
            <a:r>
              <a:rPr lang="es-PY" b="1" dirty="0"/>
              <a:t> </a:t>
            </a:r>
            <a:r>
              <a:rPr lang="es-PY" b="1" i="1" dirty="0"/>
              <a:t>escasos, limitados, limitantes</a:t>
            </a:r>
            <a:r>
              <a:rPr lang="es-PY" b="1" dirty="0"/>
              <a:t> </a:t>
            </a:r>
            <a:r>
              <a:rPr lang="es-PY" dirty="0"/>
              <a:t>y de </a:t>
            </a:r>
            <a:r>
              <a:rPr lang="es-PY" b="1" i="1" dirty="0"/>
              <a:t>usos alternativos</a:t>
            </a:r>
            <a:r>
              <a:rPr lang="es-PY" dirty="0"/>
              <a:t>, con el fin de lograr los objetivos propuestos, es decir el </a:t>
            </a:r>
            <a:r>
              <a:rPr lang="es-PY" b="1" i="1" u="sng" dirty="0"/>
              <a:t>ÉXITO</a:t>
            </a:r>
            <a:r>
              <a:rPr lang="es-PY" b="1" dirty="0"/>
              <a:t> </a:t>
            </a:r>
            <a:r>
              <a:rPr lang="es-PY" dirty="0"/>
              <a:t>de la </a:t>
            </a:r>
            <a:r>
              <a:rPr lang="es-PY" dirty="0" smtClean="0"/>
              <a:t>empresa.</a:t>
            </a:r>
            <a:endParaRPr lang="es-PY" dirty="0" smtClean="0"/>
          </a:p>
          <a:p>
            <a:pPr algn="just"/>
            <a:endParaRPr lang="es-PY" b="1" dirty="0" smtClean="0"/>
          </a:p>
          <a:p>
            <a:pPr marL="0" indent="0" algn="just">
              <a:buNone/>
            </a:pPr>
            <a:r>
              <a:rPr lang="es-PY" b="1" dirty="0" smtClean="0"/>
              <a:t>Objetivos:</a:t>
            </a:r>
          </a:p>
          <a:p>
            <a:pPr algn="just"/>
            <a:r>
              <a:rPr lang="es-PY" sz="1600" dirty="0"/>
              <a:t>Eficiencia económica: </a:t>
            </a:r>
            <a:r>
              <a:rPr lang="es-PY" sz="1600" dirty="0" smtClean="0"/>
              <a:t>RENTABILIDAD.</a:t>
            </a:r>
            <a:endParaRPr lang="es-PY" sz="1600" dirty="0"/>
          </a:p>
          <a:p>
            <a:pPr algn="just"/>
            <a:r>
              <a:rPr lang="es-PY" sz="1600" dirty="0"/>
              <a:t>Eficiencia productiva: </a:t>
            </a:r>
            <a:r>
              <a:rPr lang="es-PY" sz="1600" dirty="0" smtClean="0"/>
              <a:t>PRODUCTIVIDAD.</a:t>
            </a:r>
            <a:endParaRPr lang="es-PY" sz="1600" dirty="0"/>
          </a:p>
          <a:p>
            <a:pPr algn="just"/>
            <a:r>
              <a:rPr lang="es-PY" sz="1600" dirty="0"/>
              <a:t>Sin agotar recursos: </a:t>
            </a:r>
            <a:r>
              <a:rPr lang="es-PY" sz="1600" dirty="0" smtClean="0"/>
              <a:t>SOSTENIBILIDAD.</a:t>
            </a:r>
            <a:endParaRPr lang="es-PY" sz="1600" dirty="0"/>
          </a:p>
          <a:p>
            <a:pPr algn="just"/>
            <a:endParaRPr lang="es-PY" b="1" dirty="0" smtClean="0"/>
          </a:p>
          <a:p>
            <a:pPr marL="0" indent="0" algn="just">
              <a:buNone/>
            </a:pPr>
            <a:r>
              <a:rPr lang="es-PY" b="1" dirty="0" smtClean="0"/>
              <a:t>Requiere:</a:t>
            </a:r>
          </a:p>
          <a:p>
            <a:pPr algn="just"/>
            <a:r>
              <a:rPr lang="es-PY" sz="1600" dirty="0"/>
              <a:t>Guiar al mejor uso de los recursos.</a:t>
            </a:r>
          </a:p>
          <a:p>
            <a:pPr algn="just"/>
            <a:r>
              <a:rPr lang="es-PY" sz="1600" dirty="0" smtClean="0"/>
              <a:t>Proporcionar </a:t>
            </a:r>
            <a:r>
              <a:rPr lang="es-PY" sz="1600" dirty="0"/>
              <a:t>análisis sobre la eficiencia productiva.</a:t>
            </a:r>
          </a:p>
          <a:p>
            <a:pPr algn="just"/>
            <a:endParaRPr lang="es-AR" dirty="0"/>
          </a:p>
          <a:p>
            <a:pPr marL="0" indent="0" algn="just">
              <a:buNone/>
            </a:pPr>
            <a:r>
              <a:rPr lang="es-PY" b="1" i="1" dirty="0"/>
              <a:t>ADMINISTRADOR; líder y autoridad, </a:t>
            </a:r>
            <a:r>
              <a:rPr lang="es-PY" b="1" i="1" u="sng" dirty="0"/>
              <a:t>Tomador de Decisiones</a:t>
            </a:r>
            <a:r>
              <a:rPr lang="es-PY" b="1" i="1" dirty="0" smtClean="0"/>
              <a:t>!!</a:t>
            </a:r>
            <a:endParaRPr lang="es-PY" dirty="0" smtClean="0"/>
          </a:p>
          <a:p>
            <a:endParaRPr lang="es-PY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07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u="sng" dirty="0" smtClean="0"/>
              <a:t>TIPOS DE DECISIONES según Áreas:</a:t>
            </a:r>
            <a:endParaRPr lang="es-PY" b="1" u="sng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AR" i="1" dirty="0" smtClean="0"/>
              <a:t>Gestión de Cadenas</a:t>
            </a:r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PY" b="1" i="1" dirty="0"/>
              <a:t>C</a:t>
            </a:r>
            <a:r>
              <a:rPr lang="es-PY" b="1" i="1" dirty="0" smtClean="0"/>
              <a:t>aracterísticas </a:t>
            </a:r>
            <a:r>
              <a:rPr lang="es-PY" b="1" i="1" dirty="0"/>
              <a:t>del mercado de </a:t>
            </a:r>
            <a:r>
              <a:rPr lang="es-PY" b="1" i="1" dirty="0" err="1"/>
              <a:t>commodities</a:t>
            </a:r>
            <a:r>
              <a:rPr lang="es-PY" b="1" i="1" dirty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es-AR" i="1" dirty="0"/>
          </a:p>
          <a:p>
            <a:pPr>
              <a:spcBef>
                <a:spcPts val="0"/>
              </a:spcBef>
            </a:pPr>
            <a:r>
              <a:rPr lang="es-PY" dirty="0" smtClean="0"/>
              <a:t>Productos </a:t>
            </a:r>
            <a:r>
              <a:rPr lang="es-PY" dirty="0"/>
              <a:t>y servicios comparables.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 smtClean="0"/>
              <a:t>Consumidor </a:t>
            </a:r>
            <a:r>
              <a:rPr lang="es-PY" dirty="0"/>
              <a:t>“confía” en la calidad del producto.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 smtClean="0"/>
              <a:t>Varios </a:t>
            </a:r>
            <a:r>
              <a:rPr lang="es-PY" dirty="0"/>
              <a:t>oferentes del producto o servicio.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 smtClean="0"/>
              <a:t>Productos </a:t>
            </a:r>
            <a:r>
              <a:rPr lang="es-PY" dirty="0"/>
              <a:t>fácilmente intercambiables (se los puede usar como reserva de valor).</a:t>
            </a:r>
          </a:p>
          <a:p>
            <a:pPr>
              <a:spcBef>
                <a:spcPts val="0"/>
              </a:spcBef>
            </a:pPr>
            <a:endParaRPr lang="es-AR" i="1" dirty="0" smtClean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29</a:t>
            </a:r>
            <a:endParaRPr lang="es-ES" dirty="0"/>
          </a:p>
        </p:txBody>
      </p:sp>
      <p:sp>
        <p:nvSpPr>
          <p:cNvPr id="7" name="17 Llamada de flecha hacia abajo"/>
          <p:cNvSpPr/>
          <p:nvPr/>
        </p:nvSpPr>
        <p:spPr bwMode="auto">
          <a:xfrm>
            <a:off x="5776767" y="2440916"/>
            <a:ext cx="5268171" cy="550776"/>
          </a:xfrm>
          <a:prstGeom prst="downArrowCallou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b="1" dirty="0">
                <a:solidFill>
                  <a:srgbClr val="000000"/>
                </a:solidFill>
              </a:rPr>
              <a:t>COMMODITIES  (productos convencionales)</a:t>
            </a:r>
            <a:endParaRPr lang="es-E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u="sng" dirty="0" smtClean="0"/>
              <a:t>TIPOS DE DECISIONES según Áreas:</a:t>
            </a:r>
            <a:endParaRPr lang="es-PY" b="1" u="sng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AR" i="1" dirty="0" smtClean="0"/>
              <a:t>Gestión de Cadenas</a:t>
            </a:r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PY" b="1" i="1" dirty="0"/>
              <a:t>con IDENTIDAD PROPIA.</a:t>
            </a:r>
          </a:p>
          <a:p>
            <a:pPr marL="0" indent="0" algn="ctr">
              <a:spcBef>
                <a:spcPts val="0"/>
              </a:spcBef>
              <a:buNone/>
            </a:pPr>
            <a:endParaRPr lang="es-AR" i="1" dirty="0"/>
          </a:p>
          <a:p>
            <a:pPr>
              <a:spcBef>
                <a:spcPts val="0"/>
              </a:spcBef>
            </a:pPr>
            <a:r>
              <a:rPr lang="es-PY" dirty="0"/>
              <a:t>mayores COSTOS de elaboración.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/>
              <a:t> ciclos de VIDA menor.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/>
              <a:t> pretende no sólo satisfacer una NECESIDAD, sino además llenar un </a:t>
            </a:r>
            <a:r>
              <a:rPr lang="es-PY" b="1" dirty="0"/>
              <a:t>GUSTO</a:t>
            </a:r>
            <a:r>
              <a:rPr lang="es-PY" dirty="0"/>
              <a:t>  y convertirse en </a:t>
            </a:r>
            <a:r>
              <a:rPr lang="es-PY" b="1" dirty="0"/>
              <a:t>DELEITE</a:t>
            </a:r>
            <a:r>
              <a:rPr lang="es-PY" dirty="0"/>
              <a:t>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/>
              <a:t> por tanto tiene mayor VALOR AGREGADO.</a:t>
            </a: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30</a:t>
            </a:r>
            <a:endParaRPr lang="es-ES" dirty="0"/>
          </a:p>
        </p:txBody>
      </p:sp>
      <p:sp>
        <p:nvSpPr>
          <p:cNvPr id="7" name="17 Llamada de flecha hacia abajo"/>
          <p:cNvSpPr/>
          <p:nvPr/>
        </p:nvSpPr>
        <p:spPr bwMode="auto">
          <a:xfrm>
            <a:off x="5776767" y="2440916"/>
            <a:ext cx="5268171" cy="550776"/>
          </a:xfrm>
          <a:prstGeom prst="downArrowCallou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b="1" dirty="0">
                <a:solidFill>
                  <a:srgbClr val="000000"/>
                </a:solidFill>
              </a:rPr>
              <a:t>Productos DIFERENCIADOS </a:t>
            </a:r>
          </a:p>
        </p:txBody>
      </p:sp>
    </p:spTree>
    <p:extLst>
      <p:ext uri="{BB962C8B-B14F-4D97-AF65-F5344CB8AC3E}">
        <p14:creationId xmlns:p14="http://schemas.microsoft.com/office/powerpoint/2010/main" val="20104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u="sng" dirty="0" smtClean="0"/>
              <a:t>TIPOS DE DECISIONES según Áreas:</a:t>
            </a:r>
            <a:endParaRPr lang="es-PY" b="1" u="sng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AR" i="1" dirty="0" smtClean="0"/>
              <a:t>Gestión de Cadenas</a:t>
            </a:r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PY" b="1" i="1" dirty="0"/>
              <a:t>características del Mercado.</a:t>
            </a:r>
          </a:p>
          <a:p>
            <a:pPr marL="0" indent="0" algn="ctr">
              <a:spcBef>
                <a:spcPts val="0"/>
              </a:spcBef>
              <a:buNone/>
            </a:pPr>
            <a:endParaRPr lang="es-AR" i="1" dirty="0"/>
          </a:p>
          <a:p>
            <a:pPr>
              <a:spcBef>
                <a:spcPts val="0"/>
              </a:spcBef>
            </a:pPr>
            <a:r>
              <a:rPr lang="es-PY" dirty="0" smtClean="0"/>
              <a:t>Consumidores </a:t>
            </a:r>
            <a:r>
              <a:rPr lang="es-PY" dirty="0"/>
              <a:t>específicos - </a:t>
            </a:r>
            <a:r>
              <a:rPr lang="es-PY" b="1" dirty="0"/>
              <a:t>“Nichos de Mercado”</a:t>
            </a:r>
            <a:r>
              <a:rPr lang="es-PY" dirty="0"/>
              <a:t>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/>
              <a:t> </a:t>
            </a:r>
            <a:r>
              <a:rPr lang="es-PY" dirty="0" smtClean="0"/>
              <a:t>Precio </a:t>
            </a:r>
            <a:r>
              <a:rPr lang="es-PY" dirty="0"/>
              <a:t>DIFERENCIADO (mayores).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/>
              <a:t> </a:t>
            </a:r>
            <a:r>
              <a:rPr lang="es-PY" dirty="0" smtClean="0"/>
              <a:t>Requiere </a:t>
            </a:r>
            <a:r>
              <a:rPr lang="es-PY" dirty="0"/>
              <a:t>CERTIFICACIÓN del PROCESO PRODUCTIVO (información y certeza de las características del producto).</a:t>
            </a:r>
          </a:p>
          <a:p>
            <a:pPr>
              <a:spcBef>
                <a:spcPts val="0"/>
              </a:spcBef>
            </a:pPr>
            <a:endParaRPr lang="es-PY" dirty="0"/>
          </a:p>
          <a:p>
            <a:pPr>
              <a:spcBef>
                <a:spcPts val="0"/>
              </a:spcBef>
            </a:pPr>
            <a:r>
              <a:rPr lang="es-PY" dirty="0" smtClean="0"/>
              <a:t>Asociado </a:t>
            </a:r>
            <a:r>
              <a:rPr lang="es-PY" dirty="0"/>
              <a:t>a proyección de IMAGEN.</a:t>
            </a: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31</a:t>
            </a:r>
            <a:endParaRPr lang="es-ES" dirty="0"/>
          </a:p>
        </p:txBody>
      </p:sp>
      <p:sp>
        <p:nvSpPr>
          <p:cNvPr id="7" name="17 Llamada de flecha hacia abajo"/>
          <p:cNvSpPr/>
          <p:nvPr/>
        </p:nvSpPr>
        <p:spPr bwMode="auto">
          <a:xfrm>
            <a:off x="5776767" y="2440916"/>
            <a:ext cx="5268171" cy="550776"/>
          </a:xfrm>
          <a:prstGeom prst="downArrowCallou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b="1" dirty="0">
                <a:solidFill>
                  <a:srgbClr val="000000"/>
                </a:solidFill>
              </a:rPr>
              <a:t>Productos DIFERENCIADOS </a:t>
            </a:r>
          </a:p>
        </p:txBody>
      </p:sp>
    </p:spTree>
    <p:extLst>
      <p:ext uri="{BB962C8B-B14F-4D97-AF65-F5344CB8AC3E}">
        <p14:creationId xmlns:p14="http://schemas.microsoft.com/office/powerpoint/2010/main" val="1123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u="sng" dirty="0" smtClean="0"/>
              <a:t>TIPOS DE DECISIONES según Áreas:</a:t>
            </a:r>
            <a:endParaRPr lang="es-PY" b="1" u="sng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AR" i="1" dirty="0" smtClean="0"/>
              <a:t>Gestión de Cadenas</a:t>
            </a:r>
          </a:p>
          <a:p>
            <a:pPr marL="0" indent="0">
              <a:spcBef>
                <a:spcPts val="0"/>
              </a:spcBef>
              <a:buNone/>
            </a:pPr>
            <a:endParaRPr lang="es-AR" i="1" dirty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endParaRPr lang="es-A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AR" b="1" i="1" dirty="0" smtClean="0"/>
              <a:t>Incluye</a:t>
            </a:r>
            <a:endParaRPr lang="es-PY" b="1" i="1" dirty="0"/>
          </a:p>
          <a:p>
            <a:pPr>
              <a:spcBef>
                <a:spcPts val="0"/>
              </a:spcBef>
            </a:pPr>
            <a:r>
              <a:rPr lang="es-PY" dirty="0" smtClean="0"/>
              <a:t>Proveedores </a:t>
            </a:r>
            <a:r>
              <a:rPr lang="es-PY" dirty="0"/>
              <a:t>de insumos críticos.</a:t>
            </a:r>
          </a:p>
          <a:p>
            <a:pPr>
              <a:spcBef>
                <a:spcPts val="0"/>
              </a:spcBef>
            </a:pPr>
            <a:r>
              <a:rPr lang="es-PY" dirty="0" smtClean="0"/>
              <a:t>Proveedores </a:t>
            </a:r>
            <a:r>
              <a:rPr lang="es-PY" dirty="0"/>
              <a:t>de infraestructura especializada.</a:t>
            </a:r>
          </a:p>
          <a:p>
            <a:pPr>
              <a:spcBef>
                <a:spcPts val="0"/>
              </a:spcBef>
            </a:pPr>
            <a:r>
              <a:rPr lang="es-PY" dirty="0" smtClean="0"/>
              <a:t>Fabricantes </a:t>
            </a:r>
            <a:r>
              <a:rPr lang="es-PY" dirty="0"/>
              <a:t>de productos complementarios.</a:t>
            </a:r>
          </a:p>
          <a:p>
            <a:pPr>
              <a:spcBef>
                <a:spcPts val="0"/>
              </a:spcBef>
            </a:pPr>
            <a:r>
              <a:rPr lang="es-PY" dirty="0" smtClean="0"/>
              <a:t>Centros </a:t>
            </a:r>
            <a:r>
              <a:rPr lang="es-PY" dirty="0"/>
              <a:t>de capacitación e  investigación</a:t>
            </a:r>
            <a:r>
              <a:rPr lang="es-PY" dirty="0" smtClean="0"/>
              <a:t>.</a:t>
            </a:r>
          </a:p>
          <a:p>
            <a:pPr>
              <a:spcBef>
                <a:spcPts val="0"/>
              </a:spcBef>
            </a:pPr>
            <a:endParaRPr lang="es-AR" dirty="0"/>
          </a:p>
          <a:p>
            <a:pPr marL="0" indent="0">
              <a:spcBef>
                <a:spcPts val="0"/>
              </a:spcBef>
              <a:buNone/>
            </a:pPr>
            <a:r>
              <a:rPr lang="es-AR" b="1" i="1" dirty="0" smtClean="0"/>
              <a:t>Efectos</a:t>
            </a:r>
            <a:endParaRPr lang="es-PY" b="1" i="1" dirty="0"/>
          </a:p>
          <a:p>
            <a:pPr>
              <a:spcBef>
                <a:spcPts val="0"/>
              </a:spcBef>
            </a:pPr>
            <a:r>
              <a:rPr lang="es-PY" dirty="0"/>
              <a:t>D</a:t>
            </a:r>
            <a:r>
              <a:rPr lang="es-PY" dirty="0" smtClean="0"/>
              <a:t>inamización </a:t>
            </a:r>
            <a:r>
              <a:rPr lang="es-PY" dirty="0"/>
              <a:t>de las actividades.</a:t>
            </a:r>
          </a:p>
          <a:p>
            <a:pPr>
              <a:spcBef>
                <a:spcPts val="0"/>
              </a:spcBef>
            </a:pPr>
            <a:r>
              <a:rPr lang="es-PY" dirty="0" smtClean="0"/>
              <a:t>Mejor </a:t>
            </a:r>
            <a:r>
              <a:rPr lang="es-PY" dirty="0"/>
              <a:t>satisfacción de las necesidades.</a:t>
            </a:r>
          </a:p>
          <a:p>
            <a:pPr>
              <a:spcBef>
                <a:spcPts val="0"/>
              </a:spcBef>
            </a:pPr>
            <a:r>
              <a:rPr lang="es-PY" dirty="0" smtClean="0"/>
              <a:t>Polos </a:t>
            </a:r>
            <a:r>
              <a:rPr lang="es-PY" dirty="0"/>
              <a:t>de innovación (por competencia o cooperación).</a:t>
            </a:r>
          </a:p>
          <a:p>
            <a:pPr>
              <a:spcBef>
                <a:spcPts val="0"/>
              </a:spcBef>
            </a:pPr>
            <a:endParaRPr lang="es-PY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32</a:t>
            </a:r>
            <a:endParaRPr lang="es-ES" dirty="0"/>
          </a:p>
        </p:txBody>
      </p:sp>
      <p:sp>
        <p:nvSpPr>
          <p:cNvPr id="7" name="17 Llamada de flecha hacia abajo"/>
          <p:cNvSpPr/>
          <p:nvPr/>
        </p:nvSpPr>
        <p:spPr bwMode="auto">
          <a:xfrm>
            <a:off x="5776767" y="2440916"/>
            <a:ext cx="5268171" cy="550776"/>
          </a:xfrm>
          <a:prstGeom prst="downArrowCallout">
            <a:avLst>
              <a:gd name="adj1" fmla="val 0"/>
              <a:gd name="adj2" fmla="val 0"/>
              <a:gd name="adj3" fmla="val 25000"/>
              <a:gd name="adj4" fmla="val 64977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b="1" dirty="0">
                <a:solidFill>
                  <a:srgbClr val="000000"/>
                </a:solidFill>
              </a:rPr>
              <a:t>Los CLUSTER  (“racimo”) </a:t>
            </a:r>
            <a:r>
              <a:rPr lang="es-ES" sz="1600" b="1" dirty="0" smtClean="0">
                <a:solidFill>
                  <a:srgbClr val="000000"/>
                </a:solidFill>
              </a:rPr>
              <a:t>	</a:t>
            </a:r>
            <a:endParaRPr lang="es-E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u="sng" dirty="0" smtClean="0"/>
              <a:t>TIPOS DE DECISIONES según Áreas:</a:t>
            </a:r>
            <a:endParaRPr lang="es-PY" b="1" u="sng" dirty="0"/>
          </a:p>
          <a:p>
            <a:pPr marL="0" indent="0">
              <a:spcBef>
                <a:spcPts val="0"/>
              </a:spcBef>
              <a:buNone/>
            </a:pPr>
            <a:endParaRPr lang="es-PY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700" b="1" dirty="0" smtClean="0"/>
              <a:t>FINANZAS: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PY" sz="1700" b="1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Capital de Inversión u Operativo?</a:t>
            </a:r>
          </a:p>
          <a:p>
            <a:pPr lvl="1" algn="just">
              <a:spcBef>
                <a:spcPts val="0"/>
              </a:spcBef>
            </a:pPr>
            <a:r>
              <a:rPr lang="es-PY" sz="1500" dirty="0"/>
              <a:t>Comprar o Arrendar?</a:t>
            </a:r>
          </a:p>
          <a:p>
            <a:pPr lvl="1" algn="just">
              <a:spcBef>
                <a:spcPts val="0"/>
              </a:spcBef>
            </a:pP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Fuente de Financiación</a:t>
            </a:r>
            <a:endParaRPr lang="es-PY" sz="1700" b="1" dirty="0" smtClean="0"/>
          </a:p>
          <a:p>
            <a:pPr lvl="1" algn="just">
              <a:spcBef>
                <a:spcPts val="0"/>
              </a:spcBef>
            </a:pPr>
            <a:r>
              <a:rPr lang="es-PY" sz="1500" dirty="0"/>
              <a:t>Propia o Ajena (préstamo)?</a:t>
            </a:r>
          </a:p>
          <a:p>
            <a:pPr lvl="1" algn="just">
              <a:spcBef>
                <a:spcPts val="0"/>
              </a:spcBef>
            </a:pP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cómo estructurar el Capital?</a:t>
            </a:r>
          </a:p>
          <a:p>
            <a:pPr lvl="1" algn="just">
              <a:spcBef>
                <a:spcPts val="0"/>
              </a:spcBef>
            </a:pPr>
            <a:r>
              <a:rPr lang="es-PY" sz="1500" dirty="0"/>
              <a:t>D</a:t>
            </a:r>
            <a:r>
              <a:rPr lang="es-PY" sz="1500" dirty="0" smtClean="0"/>
              <a:t>efinir </a:t>
            </a:r>
            <a:r>
              <a:rPr lang="es-PY" sz="1500" dirty="0"/>
              <a:t>Aportes de Socios  y/o </a:t>
            </a:r>
            <a:r>
              <a:rPr lang="es-PY" sz="1500" dirty="0" smtClean="0"/>
              <a:t>Liquidez!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cuál va a ser el Flujo de Fondos y de Caja</a:t>
            </a:r>
            <a:r>
              <a:rPr lang="es-PY" sz="1700" b="1" dirty="0" smtClean="0"/>
              <a:t>?</a:t>
            </a:r>
            <a:endParaRPr lang="es-PY" sz="1700" b="1" dirty="0"/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Momento</a:t>
            </a:r>
            <a:r>
              <a:rPr lang="es-PY" sz="1500" dirty="0"/>
              <a:t>, forma y monto de ingresos y Egresos</a:t>
            </a:r>
            <a:r>
              <a:rPr lang="es-PY" sz="1500" dirty="0" smtClean="0"/>
              <a:t>!</a:t>
            </a:r>
          </a:p>
          <a:p>
            <a:pPr lvl="1" algn="just">
              <a:spcBef>
                <a:spcPts val="0"/>
              </a:spcBef>
            </a:pPr>
            <a:endParaRPr lang="es-AR" sz="1500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cómo Registrar?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Definir </a:t>
            </a:r>
            <a:r>
              <a:rPr lang="es-PY" sz="1500" dirty="0"/>
              <a:t>Sistemas Contables y de </a:t>
            </a:r>
            <a:r>
              <a:rPr lang="es-PY" sz="1500" dirty="0" smtClean="0"/>
              <a:t>Control!</a:t>
            </a:r>
            <a:endParaRPr lang="es-PY" sz="1500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18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u="sng" dirty="0" smtClean="0"/>
              <a:t>TIPOS DE DECISIONES según Áreas:</a:t>
            </a:r>
            <a:endParaRPr lang="es-PY" b="1" u="sng" dirty="0"/>
          </a:p>
          <a:p>
            <a:pPr marL="0" indent="0">
              <a:spcBef>
                <a:spcPts val="0"/>
              </a:spcBef>
              <a:buNone/>
            </a:pPr>
            <a:endParaRPr lang="es-PY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700" b="1" dirty="0" smtClean="0"/>
              <a:t>COMERCIALIZACIÓN: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PY" sz="1700" b="1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cómo, dónde y cuándo comprar  insumos?</a:t>
            </a:r>
          </a:p>
          <a:p>
            <a:pPr lvl="1" algn="just">
              <a:spcBef>
                <a:spcPts val="0"/>
              </a:spcBef>
            </a:pPr>
            <a:r>
              <a:rPr lang="es-PY" sz="1500" dirty="0"/>
              <a:t>Contado, a  Crédito?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Directa</a:t>
            </a:r>
            <a:r>
              <a:rPr lang="es-PY" sz="1500" dirty="0"/>
              <a:t>, con Intermediación?</a:t>
            </a:r>
          </a:p>
          <a:p>
            <a:pPr lvl="1" algn="just">
              <a:spcBef>
                <a:spcPts val="0"/>
              </a:spcBef>
            </a:pP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cómo, dónde y cuándo vender  productos?</a:t>
            </a:r>
            <a:endParaRPr lang="es-PY" sz="1700" b="1" dirty="0" smtClean="0"/>
          </a:p>
          <a:p>
            <a:pPr lvl="1" algn="just">
              <a:spcBef>
                <a:spcPts val="0"/>
              </a:spcBef>
            </a:pPr>
            <a:r>
              <a:rPr lang="es-PY" sz="1500" dirty="0"/>
              <a:t>Contado , a  Crédito?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Directa</a:t>
            </a:r>
            <a:r>
              <a:rPr lang="es-PY" sz="1500" dirty="0"/>
              <a:t>, con Intermediación?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Nicho </a:t>
            </a:r>
            <a:r>
              <a:rPr lang="es-PY" sz="1500" dirty="0"/>
              <a:t>de mercado o indiferenciado?</a:t>
            </a:r>
          </a:p>
          <a:p>
            <a:pPr lvl="1" algn="just">
              <a:spcBef>
                <a:spcPts val="0"/>
              </a:spcBef>
            </a:pP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a qué Precio?</a:t>
            </a:r>
          </a:p>
          <a:p>
            <a:pPr lvl="1" algn="just">
              <a:spcBef>
                <a:spcPts val="0"/>
              </a:spcBef>
            </a:pPr>
            <a:r>
              <a:rPr lang="es-PY" sz="1500" dirty="0"/>
              <a:t>cuál es nuestra </a:t>
            </a:r>
            <a:r>
              <a:rPr lang="es-PY" sz="1500" b="1" dirty="0"/>
              <a:t>Estructura de Costo?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Cuál </a:t>
            </a:r>
            <a:r>
              <a:rPr lang="es-PY" sz="1500" dirty="0"/>
              <a:t>es nuestra </a:t>
            </a:r>
            <a:r>
              <a:rPr lang="es-PY" sz="1500" b="1" dirty="0"/>
              <a:t>Posición en el Mercado?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Cuál </a:t>
            </a:r>
            <a:r>
              <a:rPr lang="es-PY" sz="1500" dirty="0"/>
              <a:t>es el precio de la </a:t>
            </a:r>
            <a:r>
              <a:rPr lang="es-PY" sz="1500" b="1" dirty="0"/>
              <a:t>Competencia?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Cuál es nuestra </a:t>
            </a:r>
            <a:r>
              <a:rPr lang="es-PY" sz="1500" b="1" dirty="0" smtClean="0"/>
              <a:t>Expectativa </a:t>
            </a:r>
            <a:r>
              <a:rPr lang="es-PY" sz="1500" b="1" dirty="0"/>
              <a:t>de Ganancia?</a:t>
            </a:r>
          </a:p>
          <a:p>
            <a:pPr lvl="1" algn="just">
              <a:spcBef>
                <a:spcPts val="0"/>
              </a:spcBef>
            </a:pPr>
            <a:endParaRPr lang="es-PY" sz="1500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79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Proceso de Toma de Decisiones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384419"/>
            <a:ext cx="6645044" cy="494591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u="sng" dirty="0" smtClean="0"/>
              <a:t>TIPOS DE DECISIONES según Áreas:</a:t>
            </a:r>
            <a:endParaRPr lang="es-PY" b="1" u="sng" dirty="0"/>
          </a:p>
          <a:p>
            <a:pPr marL="0" indent="0">
              <a:spcBef>
                <a:spcPts val="0"/>
              </a:spcBef>
              <a:buNone/>
            </a:pPr>
            <a:endParaRPr lang="es-PY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700" b="1" dirty="0" smtClean="0"/>
              <a:t>PERSONAL: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PY" sz="1700" b="1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cómo administrar el Recurso Humano?</a:t>
            </a:r>
          </a:p>
          <a:p>
            <a:pPr lvl="1" algn="just">
              <a:spcBef>
                <a:spcPts val="0"/>
              </a:spcBef>
            </a:pPr>
            <a:r>
              <a:rPr lang="es-PY" sz="1500" dirty="0"/>
              <a:t>Planificar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Reclutar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Seleccionar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Orientar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Motivar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Evaluar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Capacitar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Desarrollar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Promover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Incentivar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Degradar</a:t>
            </a:r>
            <a:endParaRPr lang="es-PY" sz="1500" dirty="0"/>
          </a:p>
          <a:p>
            <a:pPr lvl="1" algn="just">
              <a:spcBef>
                <a:spcPts val="0"/>
              </a:spcBef>
            </a:pP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700" b="1" dirty="0"/>
              <a:t>Cómo usar eficientemente el Capital Humano</a:t>
            </a:r>
            <a:r>
              <a:rPr lang="es-PY" sz="1700" b="1" dirty="0" smtClean="0"/>
              <a:t>?</a:t>
            </a:r>
          </a:p>
          <a:p>
            <a:pPr lvl="1" algn="just">
              <a:spcBef>
                <a:spcPts val="0"/>
              </a:spcBef>
            </a:pPr>
            <a:r>
              <a:rPr lang="es-PY" sz="1500" dirty="0"/>
              <a:t>cuál es la  Estructura de Organización adecuada?</a:t>
            </a:r>
          </a:p>
          <a:p>
            <a:pPr lvl="1" algn="just">
              <a:spcBef>
                <a:spcPts val="0"/>
              </a:spcBef>
            </a:pPr>
            <a:endParaRPr lang="es-PY" sz="1500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19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/>
              <a:t>Planificación y Determinación de Tamaño de la Empresa</a:t>
            </a:r>
            <a:br>
              <a:rPr lang="es-PY" b="1" dirty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/>
              <a:t>Proceso de Toma de Decisiones</a:t>
            </a:r>
            <a:endParaRPr lang="es-ES" sz="2000" dirty="0"/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486967"/>
            <a:ext cx="6645044" cy="4913831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PY" b="1" dirty="0" smtClean="0"/>
              <a:t>DECISIONES ESTRATÉGICAS CLAVES</a:t>
            </a:r>
          </a:p>
          <a:p>
            <a:pPr>
              <a:spcAft>
                <a:spcPts val="1200"/>
              </a:spcAft>
            </a:pPr>
            <a:r>
              <a:rPr lang="es-PY" dirty="0" smtClean="0"/>
              <a:t>Producción.</a:t>
            </a:r>
            <a:endParaRPr lang="es-PY" dirty="0"/>
          </a:p>
          <a:p>
            <a:pPr>
              <a:spcAft>
                <a:spcPts val="1200"/>
              </a:spcAft>
            </a:pPr>
            <a:r>
              <a:rPr lang="es-PY" dirty="0"/>
              <a:t>Crecimiento / </a:t>
            </a:r>
            <a:r>
              <a:rPr lang="es-PY" dirty="0" smtClean="0"/>
              <a:t>Retracción.</a:t>
            </a:r>
            <a:endParaRPr lang="es-PY" dirty="0"/>
          </a:p>
          <a:p>
            <a:pPr>
              <a:spcAft>
                <a:spcPts val="1200"/>
              </a:spcAft>
            </a:pPr>
            <a:r>
              <a:rPr lang="es-PY" dirty="0"/>
              <a:t>Mercadeo y Posición en Canales </a:t>
            </a:r>
            <a:r>
              <a:rPr lang="es-PY" dirty="0" smtClean="0"/>
              <a:t>Comerciales.</a:t>
            </a:r>
            <a:endParaRPr lang="es-PY" dirty="0"/>
          </a:p>
          <a:p>
            <a:pPr>
              <a:spcAft>
                <a:spcPts val="1200"/>
              </a:spcAft>
            </a:pPr>
            <a:r>
              <a:rPr lang="es-PY" dirty="0"/>
              <a:t>Estructura Organizacional y </a:t>
            </a:r>
            <a:r>
              <a:rPr lang="es-PY" dirty="0" smtClean="0"/>
              <a:t>Financiera.</a:t>
            </a:r>
            <a:endParaRPr lang="es-PY" dirty="0"/>
          </a:p>
          <a:p>
            <a:pPr>
              <a:spcAft>
                <a:spcPts val="1200"/>
              </a:spcAft>
            </a:pPr>
            <a:r>
              <a:rPr lang="es-PY" dirty="0"/>
              <a:t>Responsabilidad </a:t>
            </a:r>
            <a:r>
              <a:rPr lang="es-PY" dirty="0" smtClean="0"/>
              <a:t>Social.</a:t>
            </a:r>
            <a:endParaRPr lang="es-PY" dirty="0"/>
          </a:p>
          <a:p>
            <a:pPr>
              <a:spcAft>
                <a:spcPts val="1200"/>
              </a:spcAft>
            </a:pPr>
            <a:r>
              <a:rPr lang="es-PY" dirty="0" smtClean="0"/>
              <a:t>Personal.</a:t>
            </a:r>
            <a:endParaRPr lang="es-PY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96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/>
              <a:t>Planificación y Determinación de Tamaño de la Empresa</a:t>
            </a:r>
            <a:br>
              <a:rPr lang="es-PY" b="1" dirty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/>
              <a:t>Proceso de Toma de Decisiones</a:t>
            </a:r>
            <a:endParaRPr lang="es-ES" sz="2000" dirty="0"/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88331" y="1216853"/>
            <a:ext cx="6645044" cy="5183946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PY" b="1" dirty="0" smtClean="0"/>
              <a:t>DECISIONES ESTRATÉGICAS</a:t>
            </a:r>
          </a:p>
          <a:p>
            <a:pPr>
              <a:spcAft>
                <a:spcPts val="1200"/>
              </a:spcAft>
            </a:pPr>
            <a:r>
              <a:rPr lang="es-PY" dirty="0" smtClean="0"/>
              <a:t>Mix </a:t>
            </a:r>
            <a:r>
              <a:rPr lang="es-PY" dirty="0"/>
              <a:t>de productos (DIVERSIFICACIÓN) o ESPECIALIZACIÓN.</a:t>
            </a:r>
          </a:p>
          <a:p>
            <a:pPr>
              <a:spcAft>
                <a:spcPts val="1200"/>
              </a:spcAft>
            </a:pPr>
            <a:r>
              <a:rPr lang="es-PY" dirty="0" smtClean="0"/>
              <a:t>Contratos </a:t>
            </a:r>
            <a:r>
              <a:rPr lang="es-PY" dirty="0"/>
              <a:t>con PROVEEDORES y CLIENTES (Relaciones de largo plazo): vínculos comerciales.</a:t>
            </a:r>
          </a:p>
          <a:p>
            <a:pPr>
              <a:spcAft>
                <a:spcPts val="1200"/>
              </a:spcAft>
            </a:pPr>
            <a:r>
              <a:rPr lang="es-PY" dirty="0" smtClean="0"/>
              <a:t>Integración </a:t>
            </a:r>
            <a:r>
              <a:rPr lang="es-PY" dirty="0"/>
              <a:t>HORIZONTAL.</a:t>
            </a:r>
          </a:p>
          <a:p>
            <a:pPr>
              <a:spcAft>
                <a:spcPts val="1200"/>
              </a:spcAft>
            </a:pPr>
            <a:r>
              <a:rPr lang="es-PY" dirty="0" smtClean="0"/>
              <a:t>Integración </a:t>
            </a:r>
            <a:r>
              <a:rPr lang="es-PY" dirty="0"/>
              <a:t>VERTICAL.</a:t>
            </a:r>
          </a:p>
          <a:p>
            <a:pPr>
              <a:spcAft>
                <a:spcPts val="1200"/>
              </a:spcAft>
            </a:pPr>
            <a:r>
              <a:rPr lang="es-PY" dirty="0" smtClean="0"/>
              <a:t>ESTRUCTURA </a:t>
            </a:r>
            <a:r>
              <a:rPr lang="es-PY" dirty="0"/>
              <a:t>DEL NEGOCIO (contratos de capitalización, estructuras societarias, </a:t>
            </a:r>
            <a:r>
              <a:rPr lang="es-PY" dirty="0" err="1"/>
              <a:t>Joint</a:t>
            </a:r>
            <a:r>
              <a:rPr lang="es-PY" dirty="0"/>
              <a:t> </a:t>
            </a:r>
            <a:r>
              <a:rPr lang="es-PY" dirty="0" err="1"/>
              <a:t>Ventures</a:t>
            </a:r>
            <a:r>
              <a:rPr lang="es-PY" dirty="0"/>
              <a:t>, etc.).</a:t>
            </a:r>
          </a:p>
          <a:p>
            <a:pPr>
              <a:spcAft>
                <a:spcPts val="1200"/>
              </a:spcAft>
            </a:pPr>
            <a:r>
              <a:rPr lang="es-PY" dirty="0" smtClean="0"/>
              <a:t>Otras </a:t>
            </a:r>
            <a:r>
              <a:rPr lang="es-PY" dirty="0"/>
              <a:t>decisiones</a:t>
            </a:r>
            <a:r>
              <a:rPr lang="es-PY" dirty="0" smtClean="0"/>
              <a:t>?	</a:t>
            </a:r>
            <a:r>
              <a:rPr lang="es-PY" b="1" dirty="0" smtClean="0"/>
              <a:t>		</a:t>
            </a:r>
            <a:endParaRPr lang="es-PY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73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/>
              <a:t>Planificación y Determinación de Tamaño de la Empresa</a:t>
            </a:r>
            <a:br>
              <a:rPr lang="es-PY" b="1" dirty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/>
              <a:t>Proceso de Toma de Decisiones</a:t>
            </a:r>
            <a:endParaRPr lang="es-PY" sz="2000" dirty="0"/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876" y="1350235"/>
            <a:ext cx="6645044" cy="4913831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PY" b="1" dirty="0"/>
              <a:t>Liderazgo de </a:t>
            </a:r>
            <a:r>
              <a:rPr lang="es-PY" b="1" dirty="0" smtClean="0"/>
              <a:t>Costos</a:t>
            </a:r>
          </a:p>
          <a:p>
            <a:pPr>
              <a:spcAft>
                <a:spcPts val="1200"/>
              </a:spcAft>
            </a:pPr>
            <a:r>
              <a:rPr lang="es-PY" dirty="0" smtClean="0"/>
              <a:t>Eficiencia operacional.</a:t>
            </a:r>
            <a:endParaRPr lang="es-PY" dirty="0"/>
          </a:p>
          <a:p>
            <a:pPr>
              <a:spcAft>
                <a:spcPts val="1200"/>
              </a:spcAft>
            </a:pPr>
            <a:r>
              <a:rPr lang="es-PY" dirty="0" smtClean="0"/>
              <a:t>De </a:t>
            </a:r>
            <a:r>
              <a:rPr lang="es-PY" dirty="0"/>
              <a:t>minimizar los costos de producción, u </a:t>
            </a:r>
            <a:r>
              <a:rPr lang="es-PY" dirty="0" smtClean="0"/>
              <a:t>optimizarlos.</a:t>
            </a:r>
            <a:endParaRPr lang="es-PY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es-PY" b="1" dirty="0" smtClean="0"/>
              <a:t>“</a:t>
            </a:r>
            <a:r>
              <a:rPr lang="es-PY" b="1" dirty="0"/>
              <a:t>Hacer las cosas correctamente” </a:t>
            </a:r>
            <a:endParaRPr lang="es-PY" b="1" dirty="0" smtClean="0"/>
          </a:p>
          <a:p>
            <a:pPr marL="0" indent="0">
              <a:spcAft>
                <a:spcPts val="1200"/>
              </a:spcAft>
              <a:buNone/>
            </a:pPr>
            <a:endParaRPr lang="es-PY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s-PY" b="1" dirty="0" smtClean="0"/>
              <a:t>Estrategia</a:t>
            </a:r>
            <a:endParaRPr lang="es-PY" b="1" dirty="0"/>
          </a:p>
          <a:p>
            <a:pPr>
              <a:spcAft>
                <a:spcPts val="1200"/>
              </a:spcAft>
            </a:pPr>
            <a:r>
              <a:rPr lang="es-PY" dirty="0" smtClean="0"/>
              <a:t>Hacer correctamente.		                                                  </a:t>
            </a:r>
            <a:r>
              <a:rPr lang="es-PY" sz="1600" i="1" dirty="0" smtClean="0"/>
              <a:t>(cómo: eficiencia operativa)</a:t>
            </a:r>
            <a:r>
              <a:rPr lang="es-PY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s-PY" dirty="0" smtClean="0"/>
              <a:t>Las cosas correctas. 	                                                                       </a:t>
            </a:r>
            <a:r>
              <a:rPr lang="es-PY" sz="1600" i="1" dirty="0" smtClean="0"/>
              <a:t>(qué: sustentabilidad; ventajas competitivas sustentables)</a:t>
            </a:r>
            <a:endParaRPr lang="es-PY" sz="1600" i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62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Principios Administrativos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875" y="1324598"/>
            <a:ext cx="6713413" cy="5050565"/>
          </a:xfrm>
        </p:spPr>
        <p:txBody>
          <a:bodyPr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PY" sz="1600" b="1" dirty="0" smtClean="0"/>
              <a:t>OPERACIONES ADMINISTRATIVAS COMUNES A TODAS LAS EMPRESAS.</a:t>
            </a:r>
            <a:endParaRPr lang="es-PY" sz="1600" b="1" dirty="0" smtClean="0"/>
          </a:p>
          <a:p>
            <a:pPr algn="just"/>
            <a:endParaRPr lang="es-PY" sz="1050" b="1" dirty="0" smtClean="0"/>
          </a:p>
          <a:p>
            <a:pPr algn="just"/>
            <a:r>
              <a:rPr lang="es-PY" sz="1600" b="1" dirty="0"/>
              <a:t>Operaciones técnicas:  </a:t>
            </a:r>
            <a:r>
              <a:rPr lang="es-PY" sz="1600" dirty="0"/>
              <a:t>relativas al proceso productivo en la empresa</a:t>
            </a:r>
            <a:r>
              <a:rPr lang="es-PY" sz="1600" dirty="0" smtClean="0"/>
              <a:t>.</a:t>
            </a:r>
          </a:p>
          <a:p>
            <a:pPr algn="just"/>
            <a:endParaRPr lang="es-AR" sz="1600" dirty="0" smtClean="0"/>
          </a:p>
          <a:p>
            <a:pPr algn="just"/>
            <a:endParaRPr lang="es-AR" sz="1600" dirty="0" smtClean="0"/>
          </a:p>
          <a:p>
            <a:pPr algn="just"/>
            <a:endParaRPr lang="es-PY" sz="1600" dirty="0"/>
          </a:p>
          <a:p>
            <a:pPr algn="just"/>
            <a:r>
              <a:rPr lang="es-PY" sz="1600" b="1" dirty="0"/>
              <a:t>Operaciones comerciales:  </a:t>
            </a:r>
            <a:r>
              <a:rPr lang="es-PY" sz="1600" dirty="0" smtClean="0"/>
              <a:t>compra </a:t>
            </a:r>
            <a:r>
              <a:rPr lang="es-PY" sz="1600" dirty="0"/>
              <a:t>/ venta, cambio, estudio de mercado, determinación de precios, políticas de venta, competencia, tendencias, etc.</a:t>
            </a:r>
          </a:p>
          <a:p>
            <a:pPr algn="just"/>
            <a:r>
              <a:rPr lang="es-PY" sz="1600" b="1" dirty="0"/>
              <a:t>Operaciones Financieras:  </a:t>
            </a:r>
            <a:r>
              <a:rPr lang="es-PY" sz="1600" dirty="0"/>
              <a:t>obtención </a:t>
            </a:r>
            <a:r>
              <a:rPr lang="es-PY" sz="1600" dirty="0" smtClean="0"/>
              <a:t>de créditos</a:t>
            </a:r>
            <a:r>
              <a:rPr lang="es-PY" sz="1600" dirty="0"/>
              <a:t>, </a:t>
            </a:r>
            <a:r>
              <a:rPr lang="es-PY" sz="1600" dirty="0" smtClean="0"/>
              <a:t>inversiones</a:t>
            </a:r>
            <a:r>
              <a:rPr lang="es-PY" sz="1600" dirty="0"/>
              <a:t>, </a:t>
            </a:r>
            <a:r>
              <a:rPr lang="es-PY" sz="1600" dirty="0" smtClean="0"/>
              <a:t>fondos de reservas</a:t>
            </a:r>
            <a:r>
              <a:rPr lang="es-PY" sz="1600" dirty="0"/>
              <a:t>, política fiscal, depósitos ahorros. </a:t>
            </a:r>
          </a:p>
          <a:p>
            <a:pPr algn="just"/>
            <a:r>
              <a:rPr lang="es-PY" sz="1600" b="1" dirty="0" smtClean="0"/>
              <a:t>Operaciones de seguridad:  </a:t>
            </a:r>
            <a:r>
              <a:rPr lang="es-PY" sz="1600" dirty="0" smtClean="0"/>
              <a:t>pólizas, protección de bienes y personas</a:t>
            </a:r>
            <a:r>
              <a:rPr lang="es-PY" sz="1600" dirty="0"/>
              <a:t>, análisis de riesgo, etc.</a:t>
            </a:r>
          </a:p>
          <a:p>
            <a:pPr algn="just"/>
            <a:r>
              <a:rPr lang="es-PY" sz="1600" b="1" dirty="0" smtClean="0"/>
              <a:t>Operaciones </a:t>
            </a:r>
            <a:r>
              <a:rPr lang="es-PY" sz="1600" b="1" dirty="0"/>
              <a:t>contables: </a:t>
            </a:r>
            <a:r>
              <a:rPr lang="es-PY" sz="1600" b="1" dirty="0" smtClean="0"/>
              <a:t> </a:t>
            </a:r>
            <a:r>
              <a:rPr lang="es-PY" sz="1600" dirty="0" smtClean="0"/>
              <a:t>registro </a:t>
            </a:r>
            <a:r>
              <a:rPr lang="es-PY" sz="1600" dirty="0"/>
              <a:t>de movimientos contables, </a:t>
            </a:r>
            <a:r>
              <a:rPr lang="es-PY" sz="1600" dirty="0" smtClean="0"/>
              <a:t>procesamiento de </a:t>
            </a:r>
            <a:r>
              <a:rPr lang="es-PY" sz="1600" dirty="0"/>
              <a:t>datos, evaluación de resultados.</a:t>
            </a:r>
          </a:p>
          <a:p>
            <a:pPr algn="just"/>
            <a:r>
              <a:rPr lang="es-PY" sz="1600" b="1" dirty="0"/>
              <a:t>Operaciones administrativas:</a:t>
            </a:r>
            <a:r>
              <a:rPr lang="es-PY" sz="1600" dirty="0"/>
              <a:t>  </a:t>
            </a:r>
            <a:r>
              <a:rPr lang="es-PY" sz="1600" dirty="0" smtClean="0"/>
              <a:t>Planificación</a:t>
            </a:r>
            <a:r>
              <a:rPr lang="es-PY" sz="1600" dirty="0"/>
              <a:t>, </a:t>
            </a:r>
            <a:r>
              <a:rPr lang="es-PY" sz="1600" dirty="0" smtClean="0"/>
              <a:t>Organización</a:t>
            </a:r>
            <a:r>
              <a:rPr lang="es-PY" sz="1600" dirty="0"/>
              <a:t>, </a:t>
            </a:r>
            <a:r>
              <a:rPr lang="es-PY" sz="1600" dirty="0" smtClean="0"/>
              <a:t>Integración</a:t>
            </a:r>
            <a:r>
              <a:rPr lang="es-PY" sz="1600" dirty="0"/>
              <a:t>, </a:t>
            </a:r>
            <a:r>
              <a:rPr lang="es-PY" sz="1600" dirty="0" smtClean="0"/>
              <a:t>Ejecución</a:t>
            </a:r>
            <a:r>
              <a:rPr lang="es-PY" sz="1600" dirty="0"/>
              <a:t>, </a:t>
            </a:r>
            <a:r>
              <a:rPr lang="es-PY" sz="1600" dirty="0" smtClean="0"/>
              <a:t>Evaluación.</a:t>
            </a:r>
            <a:endParaRPr lang="es-PY" sz="1600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5147390" y="2414227"/>
            <a:ext cx="6662897" cy="994497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PY" sz="1600" b="1" dirty="0" smtClean="0"/>
              <a:t>  </a:t>
            </a:r>
            <a:endParaRPr lang="es-PY" sz="1600" b="1" dirty="0"/>
          </a:p>
        </p:txBody>
      </p:sp>
      <p:grpSp>
        <p:nvGrpSpPr>
          <p:cNvPr id="10" name="12 Grupo">
            <a:extLst>
              <a:ext uri="{FF2B5EF4-FFF2-40B4-BE49-F238E27FC236}">
                <a16:creationId xmlns:a16="http://schemas.microsoft.com/office/drawing/2014/main" xmlns="" id="{7BEEDB4D-8420-463F-C4B2-F8D14EBBE8A8}"/>
              </a:ext>
            </a:extLst>
          </p:cNvPr>
          <p:cNvGrpSpPr>
            <a:grpSpLocks/>
          </p:cNvGrpSpPr>
          <p:nvPr/>
        </p:nvGrpSpPr>
        <p:grpSpPr bwMode="auto">
          <a:xfrm>
            <a:off x="5086249" y="2556469"/>
            <a:ext cx="1172116" cy="710012"/>
            <a:chOff x="5171788" y="5480684"/>
            <a:chExt cx="1172274" cy="710627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xmlns="" id="{2E6CCFAE-7886-B33F-E25A-E6C14FA71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788" y="5790855"/>
              <a:ext cx="1172274" cy="40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000" b="1" dirty="0" smtClean="0">
                  <a:sym typeface="Wingdings" pitchFamily="2" charset="2"/>
                </a:rPr>
                <a:t>Materias primas</a:t>
              </a:r>
            </a:p>
            <a:p>
              <a:pPr algn="ctr">
                <a:defRPr/>
              </a:pPr>
              <a:r>
                <a:rPr lang="es-ES" sz="1000" b="1" dirty="0" smtClean="0">
                  <a:sym typeface="Wingdings" pitchFamily="2" charset="2"/>
                </a:rPr>
                <a:t>Insumos</a:t>
              </a:r>
              <a:endParaRPr lang="es-ES" sz="1000" b="1" dirty="0">
                <a:sym typeface="Wingdings" pitchFamily="2" charset="2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xmlns="" id="{795F8F79-B3E9-52F2-0BEC-4CBEB7A64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664" y="5480684"/>
              <a:ext cx="1098526" cy="377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s-ES" sz="1600" b="1" u="sng" dirty="0" smtClean="0">
                  <a:sym typeface="Wingdings" pitchFamily="2" charset="2"/>
                </a:rPr>
                <a:t>ENTRADA</a:t>
              </a:r>
              <a:endParaRPr lang="es-ES" sz="1600" b="1" u="sng" dirty="0">
                <a:sym typeface="Wingdings" pitchFamily="2" charset="2"/>
              </a:endParaRPr>
            </a:p>
          </p:txBody>
        </p:sp>
      </p:grpSp>
      <p:grpSp>
        <p:nvGrpSpPr>
          <p:cNvPr id="13" name="12 Grupo">
            <a:extLst>
              <a:ext uri="{FF2B5EF4-FFF2-40B4-BE49-F238E27FC236}">
                <a16:creationId xmlns:a16="http://schemas.microsoft.com/office/drawing/2014/main" xmlns="" id="{7BEEDB4D-8420-463F-C4B2-F8D14EBBE8A8}"/>
              </a:ext>
            </a:extLst>
          </p:cNvPr>
          <p:cNvGrpSpPr>
            <a:grpSpLocks/>
          </p:cNvGrpSpPr>
          <p:nvPr/>
        </p:nvGrpSpPr>
        <p:grpSpPr bwMode="auto">
          <a:xfrm>
            <a:off x="8809129" y="2393951"/>
            <a:ext cx="1064715" cy="1017792"/>
            <a:chOff x="5225495" y="5480681"/>
            <a:chExt cx="1064860" cy="1018673"/>
          </a:xfrm>
        </p:grpSpPr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xmlns="" id="{2E6CCFAE-7886-B33F-E25A-E6C14FA71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495" y="5790855"/>
              <a:ext cx="1064860" cy="70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ES" sz="1000" b="1" dirty="0" smtClean="0">
                  <a:sym typeface="Wingdings" pitchFamily="2" charset="2"/>
                </a:rPr>
                <a:t>Productos</a:t>
              </a:r>
            </a:p>
            <a:p>
              <a:pPr algn="ctr">
                <a:defRPr/>
              </a:pPr>
              <a:r>
                <a:rPr lang="es-ES" sz="1000" b="1" dirty="0" smtClean="0">
                  <a:sym typeface="Wingdings" pitchFamily="2" charset="2"/>
                </a:rPr>
                <a:t>Sub Productos</a:t>
              </a:r>
            </a:p>
            <a:p>
              <a:pPr algn="ctr">
                <a:defRPr/>
              </a:pPr>
              <a:r>
                <a:rPr lang="es-ES" sz="1000" b="1" dirty="0" smtClean="0">
                  <a:sym typeface="Wingdings" pitchFamily="2" charset="2"/>
                </a:rPr>
                <a:t>Servicios</a:t>
              </a:r>
            </a:p>
            <a:p>
              <a:pPr algn="ctr">
                <a:defRPr/>
              </a:pPr>
              <a:r>
                <a:rPr lang="es-ES" sz="1000" b="1" dirty="0" smtClean="0">
                  <a:sym typeface="Wingdings" pitchFamily="2" charset="2"/>
                </a:rPr>
                <a:t>EFLUENTES!</a:t>
              </a:r>
              <a:endParaRPr lang="es-ES" sz="1000" b="1" dirty="0">
                <a:sym typeface="Wingdings" pitchFamily="2" charset="2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795F8F79-B3E9-52F2-0BEC-4CBEB7A64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257" y="5480681"/>
              <a:ext cx="888505" cy="412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s-ES" sz="1600" b="1" u="sng" dirty="0" smtClean="0">
                  <a:sym typeface="Wingdings" pitchFamily="2" charset="2"/>
                </a:rPr>
                <a:t>SALIDA</a:t>
              </a:r>
              <a:endParaRPr lang="es-ES" sz="1600" b="1" u="sng" dirty="0">
                <a:sym typeface="Wingdings" pitchFamily="2" charset="2"/>
              </a:endParaRPr>
            </a:p>
          </p:txBody>
        </p:sp>
      </p:grp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681381" y="2609793"/>
            <a:ext cx="1709460" cy="32383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Y" sz="1400" b="1" i="1" u="none">
                <a:latin typeface="+mn-lt"/>
              </a:rPr>
              <a:t>TRANSFORMACIÓN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2E6CCFAE-7886-B33F-E25A-E6C14FA7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291" y="2922248"/>
            <a:ext cx="930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000" b="1" dirty="0" smtClean="0">
                <a:sym typeface="Wingdings" pitchFamily="2" charset="2"/>
              </a:rPr>
              <a:t>Tecnologías</a:t>
            </a:r>
          </a:p>
          <a:p>
            <a:pPr algn="ctr">
              <a:defRPr/>
            </a:pPr>
            <a:r>
              <a:rPr lang="es-ES" sz="1000" b="1" dirty="0" smtClean="0">
                <a:sym typeface="Wingdings" pitchFamily="2" charset="2"/>
              </a:rPr>
              <a:t>Servicios</a:t>
            </a:r>
            <a:endParaRPr lang="es-ES" sz="1000" b="1" dirty="0">
              <a:sym typeface="Wingdings" pitchFamily="2" charset="2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795F8F79-B3E9-52F2-0BEC-4CBEB7A64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3742" y="2588309"/>
            <a:ext cx="15263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" b="1" dirty="0" smtClean="0">
                <a:sym typeface="Wingdings" pitchFamily="2" charset="2"/>
              </a:rPr>
              <a:t>VALOR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ES" b="1" dirty="0" smtClean="0">
                <a:sym typeface="Wingdings" pitchFamily="2" charset="2"/>
              </a:rPr>
              <a:t>AGREGADO</a:t>
            </a:r>
            <a:endParaRPr lang="es-ES" b="1" dirty="0">
              <a:sym typeface="Wingdings" pitchFamily="2" charset="2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6210114" y="2835863"/>
            <a:ext cx="298064" cy="81576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1" name="Flecha derecha 20"/>
          <p:cNvSpPr/>
          <p:nvPr/>
        </p:nvSpPr>
        <p:spPr>
          <a:xfrm>
            <a:off x="8559316" y="2835863"/>
            <a:ext cx="298064" cy="81576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" name="Cruz 3"/>
          <p:cNvSpPr/>
          <p:nvPr/>
        </p:nvSpPr>
        <p:spPr>
          <a:xfrm>
            <a:off x="9967987" y="2771708"/>
            <a:ext cx="316480" cy="286092"/>
          </a:xfrm>
          <a:prstGeom prst="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164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xmlns="" id="{5FC6C278-4035-446A-A94B-030E792FDDF5}"/>
              </a:ext>
            </a:extLst>
          </p:cNvPr>
          <p:cNvSpPr txBox="1"/>
          <p:nvPr/>
        </p:nvSpPr>
        <p:spPr>
          <a:xfrm>
            <a:off x="4469621" y="2589376"/>
            <a:ext cx="3169465" cy="863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Diferenciación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43" y="825765"/>
            <a:ext cx="2195931" cy="7486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349" y="885736"/>
            <a:ext cx="2333951" cy="628738"/>
          </a:xfrm>
          <a:prstGeom prst="rect">
            <a:avLst/>
          </a:prstGeom>
        </p:spPr>
      </p:pic>
      <p:sp>
        <p:nvSpPr>
          <p:cNvPr id="5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39</a:t>
            </a:r>
            <a:endParaRPr lang="es-ES" dirty="0"/>
          </a:p>
        </p:txBody>
      </p:sp>
      <p:pic>
        <p:nvPicPr>
          <p:cNvPr id="7" name="Picture 2" descr="carne-7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6925" y="2350094"/>
            <a:ext cx="3294068" cy="2469734"/>
          </a:xfrm>
          <a:prstGeom prst="rect">
            <a:avLst/>
          </a:prstGeom>
        </p:spPr>
      </p:pic>
      <p:pic>
        <p:nvPicPr>
          <p:cNvPr id="9" name="Picture 2" descr="carne bradford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" y="2333004"/>
            <a:ext cx="3206801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 Imagen" descr="carne_gondola.jpg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72" y="3748072"/>
            <a:ext cx="45513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xmlns="" id="{5FC6C278-4035-446A-A94B-030E792FDDF5}"/>
              </a:ext>
            </a:extLst>
          </p:cNvPr>
          <p:cNvSpPr txBox="1"/>
          <p:nvPr/>
        </p:nvSpPr>
        <p:spPr>
          <a:xfrm>
            <a:off x="4519629" y="2266430"/>
            <a:ext cx="3169465" cy="863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</a:rPr>
              <a:t>Proceso Productivo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43" y="825765"/>
            <a:ext cx="2195931" cy="7486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349" y="885736"/>
            <a:ext cx="2333951" cy="628738"/>
          </a:xfrm>
          <a:prstGeom prst="rect">
            <a:avLst/>
          </a:prstGeom>
        </p:spPr>
      </p:pic>
      <p:sp>
        <p:nvSpPr>
          <p:cNvPr id="5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40</a:t>
            </a:r>
            <a:endParaRPr lang="es-ES" dirty="0"/>
          </a:p>
        </p:txBody>
      </p:sp>
      <p:sp>
        <p:nvSpPr>
          <p:cNvPr id="17" name="10 CuadroTexto"/>
          <p:cNvSpPr txBox="1">
            <a:spLocks noChangeArrowheads="1"/>
          </p:cNvSpPr>
          <p:nvPr/>
        </p:nvSpPr>
        <p:spPr bwMode="auto">
          <a:xfrm>
            <a:off x="3870356" y="4368400"/>
            <a:ext cx="79530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Y" altLang="es-PY" sz="1800" b="1" u="none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rPr>
              <a:t>INPUT</a:t>
            </a:r>
          </a:p>
        </p:txBody>
      </p:sp>
      <p:sp>
        <p:nvSpPr>
          <p:cNvPr id="18" name="11 CuadroTexto"/>
          <p:cNvSpPr txBox="1">
            <a:spLocks noChangeArrowheads="1"/>
          </p:cNvSpPr>
          <p:nvPr/>
        </p:nvSpPr>
        <p:spPr bwMode="auto">
          <a:xfrm>
            <a:off x="7523088" y="4369215"/>
            <a:ext cx="1036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Y" altLang="es-PY" sz="1800" b="1" u="none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rPr>
              <a:t>OUTPUT</a:t>
            </a:r>
          </a:p>
        </p:txBody>
      </p:sp>
      <p:grpSp>
        <p:nvGrpSpPr>
          <p:cNvPr id="19" name="16 Grupo"/>
          <p:cNvGrpSpPr>
            <a:grpSpLocks/>
          </p:cNvGrpSpPr>
          <p:nvPr/>
        </p:nvGrpSpPr>
        <p:grpSpPr bwMode="auto">
          <a:xfrm>
            <a:off x="1562084" y="4945769"/>
            <a:ext cx="1584325" cy="1258094"/>
            <a:chOff x="683568" y="4976902"/>
            <a:chExt cx="1584176" cy="1258669"/>
          </a:xfrm>
        </p:grpSpPr>
        <p:sp>
          <p:nvSpPr>
            <p:cNvPr id="27" name="12 CuadroTexto"/>
            <p:cNvSpPr txBox="1">
              <a:spLocks noChangeArrowheads="1"/>
            </p:cNvSpPr>
            <p:nvPr/>
          </p:nvSpPr>
          <p:spPr bwMode="auto">
            <a:xfrm>
              <a:off x="683568" y="5589240"/>
              <a:ext cx="1584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Y" altLang="es-PY" sz="1800" b="1" u="none" dirty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+mn-lt"/>
                </a:rPr>
                <a:t>Tecnología de Insumos</a:t>
              </a:r>
            </a:p>
          </p:txBody>
        </p:sp>
        <p:sp>
          <p:nvSpPr>
            <p:cNvPr id="28" name="14 Flecha arriba"/>
            <p:cNvSpPr/>
            <p:nvPr/>
          </p:nvSpPr>
          <p:spPr>
            <a:xfrm>
              <a:off x="1336681" y="4976902"/>
              <a:ext cx="287311" cy="503467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Y"/>
            </a:p>
          </p:txBody>
        </p:sp>
      </p:grpSp>
      <p:grpSp>
        <p:nvGrpSpPr>
          <p:cNvPr id="20" name="17 Grupo"/>
          <p:cNvGrpSpPr>
            <a:grpSpLocks/>
          </p:cNvGrpSpPr>
          <p:nvPr/>
        </p:nvGrpSpPr>
        <p:grpSpPr bwMode="auto">
          <a:xfrm>
            <a:off x="5312991" y="4963540"/>
            <a:ext cx="1582738" cy="1240323"/>
            <a:chOff x="3275856" y="4995228"/>
            <a:chExt cx="1584176" cy="1240343"/>
          </a:xfrm>
        </p:grpSpPr>
        <p:sp>
          <p:nvSpPr>
            <p:cNvPr id="25" name="13 CuadroTexto"/>
            <p:cNvSpPr txBox="1">
              <a:spLocks noChangeArrowheads="1"/>
            </p:cNvSpPr>
            <p:nvPr/>
          </p:nvSpPr>
          <p:spPr bwMode="auto">
            <a:xfrm>
              <a:off x="3275856" y="5589240"/>
              <a:ext cx="1584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 rtl="0">
                <a:defRPr lang="es-ES"/>
              </a:defPPr>
              <a:lvl1pPr algn="ctr">
                <a:spcBef>
                  <a:spcPct val="0"/>
                </a:spcBef>
                <a:buFontTx/>
                <a:buNone/>
                <a:defRPr b="1" u="none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anose="020B0604020202020204" pitchFamily="34" charset="0"/>
                </a:defRPr>
              </a:lvl9pPr>
            </a:lstStyle>
            <a:p>
              <a:r>
                <a:rPr lang="es-PY" altLang="es-PY" dirty="0">
                  <a:latin typeface="+mn-lt"/>
                </a:rPr>
                <a:t>Tecnología de Procesos</a:t>
              </a:r>
            </a:p>
          </p:txBody>
        </p:sp>
        <p:sp>
          <p:nvSpPr>
            <p:cNvPr id="26" name="15 Flecha arriba"/>
            <p:cNvSpPr/>
            <p:nvPr/>
          </p:nvSpPr>
          <p:spPr>
            <a:xfrm>
              <a:off x="3924144" y="4995228"/>
              <a:ext cx="287599" cy="504833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Y"/>
            </a:p>
          </p:txBody>
        </p:sp>
      </p:grpSp>
      <p:grpSp>
        <p:nvGrpSpPr>
          <p:cNvPr id="21" name="19 Grupo"/>
          <p:cNvGrpSpPr>
            <a:grpSpLocks/>
          </p:cNvGrpSpPr>
          <p:nvPr/>
        </p:nvGrpSpPr>
        <p:grpSpPr bwMode="auto">
          <a:xfrm>
            <a:off x="7250037" y="4966557"/>
            <a:ext cx="1582738" cy="1206140"/>
            <a:chOff x="3275856" y="5029411"/>
            <a:chExt cx="1584176" cy="1206160"/>
          </a:xfrm>
        </p:grpSpPr>
        <p:sp>
          <p:nvSpPr>
            <p:cNvPr id="23" name="20 CuadroTexto"/>
            <p:cNvSpPr txBox="1">
              <a:spLocks noChangeArrowheads="1"/>
            </p:cNvSpPr>
            <p:nvPr/>
          </p:nvSpPr>
          <p:spPr bwMode="auto">
            <a:xfrm>
              <a:off x="3275856" y="5589240"/>
              <a:ext cx="15841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Y" altLang="es-PY" sz="1800" b="1" dirty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+mn-lt"/>
                </a:rPr>
                <a:t>Coeficientes</a:t>
              </a:r>
              <a:r>
                <a:rPr lang="es-PY" altLang="es-PY" sz="1800" b="1" u="none" dirty="0">
                  <a:solidFill>
                    <a:srgbClr val="0070C0"/>
                  </a:solidFill>
                  <a:latin typeface="+mn-lt"/>
                </a:rPr>
                <a:t> </a:t>
              </a:r>
              <a:r>
                <a:rPr lang="es-PY" altLang="es-PY" sz="1800" b="1" dirty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+mn-lt"/>
                </a:rPr>
                <a:t>Técnicos</a:t>
              </a:r>
            </a:p>
          </p:txBody>
        </p:sp>
        <p:sp>
          <p:nvSpPr>
            <p:cNvPr id="24" name="21 Flecha arriba"/>
            <p:cNvSpPr/>
            <p:nvPr/>
          </p:nvSpPr>
          <p:spPr>
            <a:xfrm>
              <a:off x="3924144" y="5029411"/>
              <a:ext cx="287599" cy="504833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Y"/>
            </a:p>
          </p:txBody>
        </p:sp>
      </p:grpSp>
      <p:sp>
        <p:nvSpPr>
          <p:cNvPr id="22" name="22 CuadroTexto"/>
          <p:cNvSpPr txBox="1">
            <a:spLocks noChangeArrowheads="1"/>
          </p:cNvSpPr>
          <p:nvPr/>
        </p:nvSpPr>
        <p:spPr bwMode="auto">
          <a:xfrm>
            <a:off x="8990079" y="4820685"/>
            <a:ext cx="1728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Y" altLang="es-PY" sz="1800" b="1" u="none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rPr>
              <a:t>Productividad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Y" altLang="es-PY" sz="1800" b="1" u="none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n-lt"/>
              </a:rPr>
              <a:t>Output/Input</a:t>
            </a:r>
          </a:p>
        </p:txBody>
      </p:sp>
      <p:sp>
        <p:nvSpPr>
          <p:cNvPr id="29" name="14 Flecha arriba"/>
          <p:cNvSpPr/>
          <p:nvPr/>
        </p:nvSpPr>
        <p:spPr bwMode="auto">
          <a:xfrm rot="5400000">
            <a:off x="4124341" y="3819318"/>
            <a:ext cx="287338" cy="503237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Y"/>
          </a:p>
        </p:txBody>
      </p:sp>
      <p:sp>
        <p:nvSpPr>
          <p:cNvPr id="30" name="14 Flecha arriba"/>
          <p:cNvSpPr/>
          <p:nvPr/>
        </p:nvSpPr>
        <p:spPr bwMode="auto">
          <a:xfrm rot="5400000">
            <a:off x="7897738" y="3818932"/>
            <a:ext cx="287338" cy="503237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Y"/>
          </a:p>
        </p:txBody>
      </p:sp>
      <p:sp>
        <p:nvSpPr>
          <p:cNvPr id="32" name="Marcador de texto 3"/>
          <p:cNvSpPr txBox="1">
            <a:spLocks/>
          </p:cNvSpPr>
          <p:nvPr/>
        </p:nvSpPr>
        <p:spPr>
          <a:xfrm>
            <a:off x="1397144" y="3558249"/>
            <a:ext cx="1914207" cy="91369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Y" sz="1600" b="1" dirty="0"/>
              <a:t>Materias Primas,  Insumos, Servicios</a:t>
            </a:r>
          </a:p>
        </p:txBody>
      </p:sp>
      <p:sp>
        <p:nvSpPr>
          <p:cNvPr id="33" name="Marcador de texto 3"/>
          <p:cNvSpPr txBox="1">
            <a:spLocks/>
          </p:cNvSpPr>
          <p:nvPr/>
        </p:nvSpPr>
        <p:spPr>
          <a:xfrm>
            <a:off x="5147257" y="3582287"/>
            <a:ext cx="1914207" cy="91369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defPPr rtl="0">
              <a:defRPr lang="es-ES"/>
            </a:defPPr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s-PY" dirty="0"/>
              <a:t>Proceso                      de                    Producción</a:t>
            </a:r>
          </a:p>
        </p:txBody>
      </p:sp>
      <p:sp>
        <p:nvSpPr>
          <p:cNvPr id="34" name="Marcador de texto 3"/>
          <p:cNvSpPr txBox="1">
            <a:spLocks/>
          </p:cNvSpPr>
          <p:nvPr/>
        </p:nvSpPr>
        <p:spPr>
          <a:xfrm>
            <a:off x="8897370" y="3558249"/>
            <a:ext cx="1914207" cy="91369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Y" sz="1600" b="1" dirty="0" smtClean="0"/>
              <a:t>Productos         Sub Productos           Servicios</a:t>
            </a:r>
            <a:endParaRPr lang="es-PY" sz="1600" b="1" dirty="0"/>
          </a:p>
        </p:txBody>
      </p:sp>
    </p:spTree>
    <p:extLst>
      <p:ext uri="{BB962C8B-B14F-4D97-AF65-F5344CB8AC3E}">
        <p14:creationId xmlns:p14="http://schemas.microsoft.com/office/powerpoint/2010/main" val="19005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Criterios para determinar tamaño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45602" y="1589518"/>
            <a:ext cx="6533949" cy="4626623"/>
          </a:xfrm>
        </p:spPr>
        <p:txBody>
          <a:bodyPr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s-PY" b="1" dirty="0"/>
              <a:t>FÍSICO; </a:t>
            </a:r>
            <a:r>
              <a:rPr lang="es-PY" dirty="0"/>
              <a:t>conforme a la dimensión o cantidad de recursos (principalmente naturales) disponibles.</a:t>
            </a:r>
          </a:p>
          <a:p>
            <a:pPr algn="just">
              <a:spcAft>
                <a:spcPts val="1200"/>
              </a:spcAft>
            </a:pPr>
            <a:r>
              <a:rPr lang="es-PY" b="1" dirty="0" smtClean="0"/>
              <a:t>ECONÓMICO</a:t>
            </a:r>
            <a:r>
              <a:rPr lang="es-PY" dirty="0"/>
              <a:t>; relacionado al Capital Financiero aplicado, ya sea de Inversión u Operativo.</a:t>
            </a:r>
          </a:p>
          <a:p>
            <a:pPr algn="just">
              <a:spcAft>
                <a:spcPts val="1200"/>
              </a:spcAft>
            </a:pPr>
            <a:r>
              <a:rPr lang="es-PY" b="1" dirty="0" smtClean="0"/>
              <a:t>SOCIAL; </a:t>
            </a:r>
            <a:r>
              <a:rPr lang="es-PY" dirty="0"/>
              <a:t>en función al impacto sobre la sociedad en su conjunto, por la Cantidad de Recursos Humanos que incorpora directa e indirectamente.</a:t>
            </a:r>
          </a:p>
          <a:p>
            <a:pPr algn="just">
              <a:spcAft>
                <a:spcPts val="1200"/>
              </a:spcAft>
            </a:pPr>
            <a:r>
              <a:rPr lang="es-PY" b="1" dirty="0" smtClean="0"/>
              <a:t>TECNOLÓGICO</a:t>
            </a:r>
            <a:r>
              <a:rPr lang="es-PY" b="1" dirty="0"/>
              <a:t>: </a:t>
            </a:r>
            <a:r>
              <a:rPr lang="es-PY" dirty="0"/>
              <a:t>por la Tecnología implementada, tanto de Insumos como de Procesos.  </a:t>
            </a:r>
          </a:p>
          <a:p>
            <a:pPr algn="just">
              <a:spcAft>
                <a:spcPts val="1200"/>
              </a:spcAft>
            </a:pPr>
            <a:r>
              <a:rPr lang="es-PY" b="1" dirty="0" smtClean="0"/>
              <a:t>FINANCIERO-COMERCIAL</a:t>
            </a:r>
            <a:r>
              <a:rPr lang="es-PY" b="1" dirty="0"/>
              <a:t>; </a:t>
            </a:r>
            <a:r>
              <a:rPr lang="es-PY" dirty="0"/>
              <a:t>por la Clientela y/o Facturación, así como el acceso a Mercados. </a:t>
            </a: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37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Planificación Física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94327" y="1216852"/>
            <a:ext cx="6841598" cy="5183946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PY" sz="1400" b="1" dirty="0" smtClean="0">
                <a:solidFill>
                  <a:schemeClr val="accent1"/>
                </a:solidFill>
              </a:rPr>
              <a:t>3. </a:t>
            </a:r>
            <a:r>
              <a:rPr lang="es-PY" b="1" dirty="0" smtClean="0"/>
              <a:t>PLANIFICACIÓN FÍSICA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s-PY" sz="1600" b="1" dirty="0"/>
              <a:t>Consiste en la DIAGRAMACIÓN de las actividades del PROCESO PRODUCTIVO desde el punto de vista cuántico, tanto  de los resultados estimados como de los insumos a requerir.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PY" sz="1600" b="1" dirty="0"/>
              <a:t>Para la PLANIFICACIÓN FÍSICA se considera:</a:t>
            </a:r>
          </a:p>
          <a:p>
            <a:pPr algn="just">
              <a:spcAft>
                <a:spcPts val="1200"/>
              </a:spcAft>
            </a:pPr>
            <a:r>
              <a:rPr lang="es-PY" sz="1400" b="1" dirty="0"/>
              <a:t>LOCALIZACIÓN:</a:t>
            </a:r>
            <a:r>
              <a:rPr lang="es-PY" sz="1400" dirty="0"/>
              <a:t>  </a:t>
            </a:r>
            <a:r>
              <a:rPr lang="es-PY" sz="1400" b="1" i="1" dirty="0"/>
              <a:t>importa la </a:t>
            </a:r>
            <a:r>
              <a:rPr lang="es-PY" sz="1400" b="1" i="1" dirty="0" err="1"/>
              <a:t>Macrolocalización</a:t>
            </a:r>
            <a:r>
              <a:rPr lang="es-PY" sz="1400" b="1" i="1" dirty="0"/>
              <a:t>  </a:t>
            </a:r>
            <a:r>
              <a:rPr lang="es-PY" sz="1400" dirty="0"/>
              <a:t>(la ubicación geográfica importa por la Regionalización de la Producción </a:t>
            </a:r>
            <a:r>
              <a:rPr lang="es-PY" sz="1400" b="1" i="1" dirty="0" smtClean="0"/>
              <a:t>–Principio </a:t>
            </a:r>
            <a:r>
              <a:rPr lang="es-PY" sz="1400" b="1" i="1" dirty="0"/>
              <a:t>de las Ventajas </a:t>
            </a:r>
            <a:r>
              <a:rPr lang="es-PY" sz="1400" b="1" i="1" dirty="0" smtClean="0"/>
              <a:t>Comparativas–</a:t>
            </a:r>
            <a:r>
              <a:rPr lang="es-PY" sz="1400" dirty="0" smtClean="0"/>
              <a:t> </a:t>
            </a:r>
            <a:r>
              <a:rPr lang="es-PY" sz="1400" dirty="0"/>
              <a:t>y por el Acceso a Mercado), y </a:t>
            </a:r>
            <a:r>
              <a:rPr lang="es-PY" sz="1400" b="1" i="1" dirty="0"/>
              <a:t>la </a:t>
            </a:r>
            <a:r>
              <a:rPr lang="es-PY" sz="1400" b="1" i="1" dirty="0" err="1"/>
              <a:t>Microlocalización</a:t>
            </a:r>
            <a:r>
              <a:rPr lang="es-PY" sz="1400" dirty="0"/>
              <a:t> (dentro de la propiedad considerando aspectos técnicos, de bioseguridad, accesibilidad, estética </a:t>
            </a:r>
            <a:r>
              <a:rPr lang="es-PY" sz="1400" b="1" i="1" dirty="0" smtClean="0"/>
              <a:t>–paisajismo–</a:t>
            </a:r>
            <a:r>
              <a:rPr lang="es-PY" sz="1400" dirty="0" smtClean="0"/>
              <a:t> </a:t>
            </a:r>
            <a:r>
              <a:rPr lang="es-PY" sz="1400" dirty="0"/>
              <a:t>etc.)</a:t>
            </a:r>
          </a:p>
          <a:p>
            <a:pPr algn="just">
              <a:spcAft>
                <a:spcPts val="1200"/>
              </a:spcAft>
            </a:pPr>
            <a:r>
              <a:rPr lang="es-PY" sz="1400" b="1" dirty="0" smtClean="0"/>
              <a:t> </a:t>
            </a:r>
            <a:r>
              <a:rPr lang="es-PY" sz="1400" b="1" dirty="0"/>
              <a:t>ANÁLISIS DEL MERCADO: </a:t>
            </a:r>
            <a:r>
              <a:rPr lang="es-PY" sz="1400" dirty="0"/>
              <a:t>considerar la </a:t>
            </a:r>
            <a:r>
              <a:rPr lang="es-PY" sz="1400" b="1" i="1" dirty="0"/>
              <a:t>Oferta</a:t>
            </a:r>
            <a:r>
              <a:rPr lang="es-PY" sz="1400" dirty="0"/>
              <a:t>, </a:t>
            </a:r>
            <a:r>
              <a:rPr lang="es-PY" sz="1400" b="1" i="1" dirty="0" smtClean="0"/>
              <a:t>Demanda</a:t>
            </a:r>
            <a:r>
              <a:rPr lang="es-PY" sz="1400" dirty="0"/>
              <a:t>,</a:t>
            </a:r>
            <a:r>
              <a:rPr lang="es-PY" sz="1400" dirty="0" smtClean="0"/>
              <a:t> </a:t>
            </a:r>
            <a:r>
              <a:rPr lang="es-PY" sz="1400" b="1" i="1" dirty="0"/>
              <a:t>Precio</a:t>
            </a:r>
            <a:r>
              <a:rPr lang="es-PY" sz="1400" dirty="0"/>
              <a:t> y su comportamiento, para los productos a obtener como los insumos a utilizar.</a:t>
            </a:r>
          </a:p>
          <a:p>
            <a:pPr algn="just">
              <a:spcAft>
                <a:spcPts val="1200"/>
              </a:spcAft>
            </a:pPr>
            <a:r>
              <a:rPr lang="es-PY" sz="1400" b="1" dirty="0" smtClean="0"/>
              <a:t>SUPERFICIE</a:t>
            </a:r>
            <a:r>
              <a:rPr lang="es-PY" sz="1400" b="1" dirty="0"/>
              <a:t>: </a:t>
            </a:r>
            <a:r>
              <a:rPr lang="es-PY" sz="1400" dirty="0"/>
              <a:t>hace referencia al espacio físico </a:t>
            </a:r>
            <a:r>
              <a:rPr lang="es-PY" sz="1400" b="1" i="1" dirty="0" smtClean="0"/>
              <a:t>–área–</a:t>
            </a:r>
            <a:r>
              <a:rPr lang="es-PY" sz="1400" dirty="0" smtClean="0"/>
              <a:t> </a:t>
            </a:r>
            <a:r>
              <a:rPr lang="es-PY" sz="1400" dirty="0"/>
              <a:t>a destinar a cada rubro de producción, tanto agrícola, ganadero, y forestal; considerando disponibilidad, capacidad productiva y volumen (objetivo).</a:t>
            </a:r>
          </a:p>
          <a:p>
            <a:pPr marL="0" indent="0">
              <a:spcAft>
                <a:spcPts val="1200"/>
              </a:spcAft>
              <a:buNone/>
            </a:pPr>
            <a:endParaRPr lang="es-PY" b="1" dirty="0"/>
          </a:p>
          <a:p>
            <a:pPr marL="0" indent="0">
              <a:spcAft>
                <a:spcPts val="1200"/>
              </a:spcAft>
              <a:buNone/>
            </a:pPr>
            <a:endParaRPr lang="es-PY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47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Planificación Física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94327" y="1546788"/>
            <a:ext cx="6841598" cy="4854009"/>
          </a:xfrm>
        </p:spPr>
        <p:txBody>
          <a:bodyPr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s-PY" sz="1400" b="1" dirty="0"/>
              <a:t>PROCESO PRODUCTIVO Y PRODUCTIVIDAD: </a:t>
            </a:r>
            <a:r>
              <a:rPr lang="es-PY" sz="1400" dirty="0"/>
              <a:t>conforme a la secuencia de actividades y los </a:t>
            </a:r>
            <a:r>
              <a:rPr lang="es-PY" sz="1400" b="1" i="1" dirty="0"/>
              <a:t>coeficientes técnicos </a:t>
            </a:r>
            <a:r>
              <a:rPr lang="es-PY" sz="1400" dirty="0"/>
              <a:t>respectivos, para determinar la relación entre la cantidad de productos obtenidos y recursos utilizados.</a:t>
            </a:r>
          </a:p>
          <a:p>
            <a:pPr algn="just">
              <a:spcAft>
                <a:spcPts val="1200"/>
              </a:spcAft>
            </a:pPr>
            <a:r>
              <a:rPr lang="es-PY" sz="1400" b="1" dirty="0" smtClean="0"/>
              <a:t> </a:t>
            </a:r>
            <a:r>
              <a:rPr lang="es-PY" sz="1400" b="1" dirty="0"/>
              <a:t>RENDIMIENTO: </a:t>
            </a:r>
            <a:r>
              <a:rPr lang="es-PY" sz="1400" dirty="0"/>
              <a:t>de acuerdo a la Cantidad y Calidad  de los recursos utilizados </a:t>
            </a:r>
            <a:r>
              <a:rPr lang="es-PY" sz="1400" b="1" i="1" dirty="0" smtClean="0"/>
              <a:t>–Función </a:t>
            </a:r>
            <a:r>
              <a:rPr lang="es-PY" sz="1400" b="1" i="1" dirty="0"/>
              <a:t>de Producción o </a:t>
            </a:r>
            <a:r>
              <a:rPr lang="es-PY" sz="1400" b="1" i="1" dirty="0" smtClean="0"/>
              <a:t>Respuesta–</a:t>
            </a:r>
            <a:r>
              <a:rPr lang="es-PY" sz="1400" dirty="0" smtClean="0"/>
              <a:t> </a:t>
            </a:r>
            <a:r>
              <a:rPr lang="es-PY" sz="1400" dirty="0"/>
              <a:t>y a la forma de aplicar los recursos (criterios técnicos y de gestión).</a:t>
            </a:r>
          </a:p>
          <a:p>
            <a:pPr algn="just">
              <a:spcAft>
                <a:spcPts val="1200"/>
              </a:spcAft>
            </a:pPr>
            <a:r>
              <a:rPr lang="es-PY" sz="1400" b="1" dirty="0" smtClean="0"/>
              <a:t> </a:t>
            </a:r>
            <a:r>
              <a:rPr lang="es-PY" sz="1400" b="1" dirty="0"/>
              <a:t>REQUERIMIENTOS: </a:t>
            </a:r>
            <a:r>
              <a:rPr lang="es-PY" sz="1400" dirty="0"/>
              <a:t>de insumos, materias primas y estructuras necesarios para  realizar el </a:t>
            </a:r>
            <a:r>
              <a:rPr lang="es-PY" sz="1400" b="1" i="1" dirty="0"/>
              <a:t>Proceso Productivo</a:t>
            </a:r>
            <a:r>
              <a:rPr lang="es-PY" sz="14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es-PY" sz="1400" b="1" dirty="0" smtClean="0"/>
              <a:t> </a:t>
            </a:r>
            <a:r>
              <a:rPr lang="es-PY" sz="1400" b="1" dirty="0"/>
              <a:t>CRONOGRAMAS: </a:t>
            </a:r>
            <a:r>
              <a:rPr lang="es-PY" sz="1400" dirty="0"/>
              <a:t>estableciendo los momentos y/o plazos para la realización de cada Actividad planificada, respetando los </a:t>
            </a:r>
            <a:r>
              <a:rPr lang="es-PY" sz="1400" b="1" i="1" dirty="0"/>
              <a:t>Ciclos Biológicos y Productivos</a:t>
            </a:r>
            <a:r>
              <a:rPr lang="es-PY" sz="14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s-PY" sz="1400" b="1" dirty="0" smtClean="0"/>
              <a:t> </a:t>
            </a:r>
            <a:r>
              <a:rPr lang="es-PY" sz="1400" b="1" dirty="0"/>
              <a:t>PLAN DE GESTIÓN DE LA EMPRESA: </a:t>
            </a:r>
            <a:r>
              <a:rPr lang="es-PY" sz="1400" dirty="0"/>
              <a:t>diagramación final, estableciendo </a:t>
            </a:r>
            <a:r>
              <a:rPr lang="es-PY" sz="1400" dirty="0" smtClean="0"/>
              <a:t>las </a:t>
            </a:r>
            <a:r>
              <a:rPr lang="es-PY" sz="1400" b="1" i="1" dirty="0" smtClean="0"/>
              <a:t>actividades </a:t>
            </a:r>
            <a:r>
              <a:rPr lang="es-PY" sz="1400" b="1" i="1" dirty="0"/>
              <a:t>a realizar</a:t>
            </a:r>
            <a:r>
              <a:rPr lang="es-PY" sz="1400" dirty="0"/>
              <a:t>, los </a:t>
            </a:r>
            <a:r>
              <a:rPr lang="es-PY" sz="1400" b="1" i="1" dirty="0"/>
              <a:t>recursos a insumir </a:t>
            </a:r>
            <a:r>
              <a:rPr lang="es-PY" sz="1400" dirty="0" smtClean="0"/>
              <a:t>y </a:t>
            </a:r>
            <a:r>
              <a:rPr lang="es-PY" sz="1400" dirty="0"/>
              <a:t>los </a:t>
            </a:r>
            <a:r>
              <a:rPr lang="es-PY" sz="1400" b="1" i="1" dirty="0"/>
              <a:t>resultados </a:t>
            </a:r>
            <a:r>
              <a:rPr lang="es-PY" sz="1400" b="1" i="1" dirty="0"/>
              <a:t> </a:t>
            </a:r>
            <a:r>
              <a:rPr lang="es-PY" sz="1400" b="1" i="1" dirty="0"/>
              <a:t>a obtener</a:t>
            </a:r>
            <a:r>
              <a:rPr lang="es-PY" sz="1400" dirty="0"/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es-PY" b="1" dirty="0"/>
          </a:p>
          <a:p>
            <a:pPr marL="0" indent="0">
              <a:spcAft>
                <a:spcPts val="1200"/>
              </a:spcAft>
              <a:buNone/>
            </a:pPr>
            <a:endParaRPr lang="es-PY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07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Planificación Física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94327" y="1546788"/>
            <a:ext cx="6841598" cy="4854009"/>
          </a:xfrm>
        </p:spPr>
        <p:txBody>
          <a:bodyPr rtlCol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s-PY" b="1" dirty="0" smtClean="0"/>
              <a:t>LEYES FÍSICAS DE LA EMPRESA  AGROPECUARIA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AR" sz="1600" b="1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es-AR" sz="1600" b="1" dirty="0" smtClean="0"/>
              <a:t>1- </a:t>
            </a:r>
            <a:r>
              <a:rPr lang="es-AR" sz="1600" b="1" dirty="0"/>
              <a:t>LEY de la </a:t>
            </a:r>
            <a:r>
              <a:rPr lang="es-AR" sz="1600" b="1" dirty="0" smtClean="0"/>
              <a:t>RESTITUCIÓN</a:t>
            </a:r>
            <a:endParaRPr lang="es-PY" sz="16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600" b="1" i="1" dirty="0" smtClean="0"/>
              <a:t>Boussingault </a:t>
            </a:r>
            <a:r>
              <a:rPr lang="es-PY" sz="1600" b="1" i="1" dirty="0"/>
              <a:t>y </a:t>
            </a:r>
            <a:r>
              <a:rPr lang="es-PY" sz="1600" b="1" i="1" dirty="0" err="1"/>
              <a:t>Behérain</a:t>
            </a:r>
            <a:endParaRPr lang="es-PY" sz="1600" b="1" i="1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s-PY" sz="1500" dirty="0" smtClean="0"/>
              <a:t>“Es </a:t>
            </a:r>
            <a:r>
              <a:rPr lang="es-PY" sz="1500" dirty="0"/>
              <a:t>indispensable restituir al suelo la fertilidad y sus propiedades </a:t>
            </a:r>
            <a:r>
              <a:rPr lang="es-PY" sz="1500" dirty="0" smtClean="0"/>
              <a:t>productivas, </a:t>
            </a:r>
            <a:r>
              <a:rPr lang="es-PY" sz="1500" dirty="0"/>
              <a:t>para evitar su deterioro con los nutrientes que se le arranca con cada cosecha</a:t>
            </a:r>
            <a:r>
              <a:rPr lang="es-PY" sz="1500" dirty="0" smtClean="0"/>
              <a:t>”.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s-PY" sz="15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500" b="1" dirty="0"/>
              <a:t>Alternativas</a:t>
            </a:r>
            <a:r>
              <a:rPr lang="es-PY" sz="1500" b="1" dirty="0" smtClean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PY" sz="1500" b="1" dirty="0"/>
          </a:p>
          <a:p>
            <a:pPr algn="just">
              <a:spcBef>
                <a:spcPts val="0"/>
              </a:spcBef>
            </a:pPr>
            <a:r>
              <a:rPr lang="es-PY" sz="1500" b="1" dirty="0" smtClean="0"/>
              <a:t>Pastoreo </a:t>
            </a:r>
            <a:r>
              <a:rPr lang="es-PY" sz="1500" b="1" dirty="0"/>
              <a:t>Rotativo Intensivo</a:t>
            </a:r>
            <a:r>
              <a:rPr lang="es-PY" sz="1500" b="1" dirty="0" smtClean="0"/>
              <a:t>:  </a:t>
            </a:r>
            <a:r>
              <a:rPr lang="es-PY" sz="1500" dirty="0"/>
              <a:t>Sistema </a:t>
            </a:r>
            <a:r>
              <a:rPr lang="es-PY" sz="1500" dirty="0" err="1"/>
              <a:t>Voisin</a:t>
            </a: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500" b="1" dirty="0" err="1" smtClean="0"/>
              <a:t>Consociación</a:t>
            </a:r>
            <a:r>
              <a:rPr lang="es-PY" sz="1500" b="1" dirty="0" smtClean="0"/>
              <a:t> </a:t>
            </a:r>
            <a:r>
              <a:rPr lang="es-PY" sz="1500" b="1" dirty="0"/>
              <a:t>de Especies </a:t>
            </a:r>
            <a:r>
              <a:rPr lang="es-PY" sz="1500" b="1" dirty="0" smtClean="0"/>
              <a:t>Forrajeras: </a:t>
            </a:r>
            <a:r>
              <a:rPr lang="es-PY" sz="1500" dirty="0" err="1" smtClean="0"/>
              <a:t>Leucaena</a:t>
            </a:r>
            <a:r>
              <a:rPr lang="es-PY" sz="1500" dirty="0" smtClean="0"/>
              <a:t> </a:t>
            </a:r>
            <a:r>
              <a:rPr lang="es-PY" sz="1500" dirty="0"/>
              <a:t>y </a:t>
            </a:r>
            <a:r>
              <a:rPr lang="es-PY" sz="1500" dirty="0" err="1"/>
              <a:t>Gatton</a:t>
            </a:r>
            <a:r>
              <a:rPr lang="es-PY" sz="1500" dirty="0"/>
              <a:t> </a:t>
            </a:r>
            <a:r>
              <a:rPr lang="es-PY" sz="1500" dirty="0" err="1"/>
              <a:t>Panic</a:t>
            </a:r>
            <a:r>
              <a:rPr lang="es-PY" sz="1500" dirty="0"/>
              <a:t> </a:t>
            </a:r>
          </a:p>
          <a:p>
            <a:pPr algn="just">
              <a:spcBef>
                <a:spcPts val="0"/>
              </a:spcBef>
            </a:pPr>
            <a:r>
              <a:rPr lang="es-PY" sz="1500" b="1" dirty="0" smtClean="0"/>
              <a:t>Rotación </a:t>
            </a:r>
            <a:r>
              <a:rPr lang="es-PY" sz="1500" b="1" dirty="0"/>
              <a:t>de </a:t>
            </a:r>
            <a:r>
              <a:rPr lang="es-PY" sz="1500" b="1" dirty="0" smtClean="0"/>
              <a:t>Actividades: </a:t>
            </a:r>
            <a:r>
              <a:rPr lang="es-PY" sz="1500" dirty="0" smtClean="0"/>
              <a:t>Soja </a:t>
            </a:r>
            <a:r>
              <a:rPr lang="es-PY" sz="1500" dirty="0"/>
              <a:t>y Ganadería  </a:t>
            </a:r>
          </a:p>
          <a:p>
            <a:pPr algn="just">
              <a:spcBef>
                <a:spcPts val="0"/>
              </a:spcBef>
            </a:pPr>
            <a:r>
              <a:rPr lang="es-PY" sz="1500" b="1" dirty="0" smtClean="0"/>
              <a:t>Fertilización: </a:t>
            </a:r>
            <a:r>
              <a:rPr lang="es-PY" sz="1500" dirty="0"/>
              <a:t>Abono Orgánico o Químico</a:t>
            </a:r>
          </a:p>
          <a:p>
            <a:pPr marL="0" indent="0">
              <a:spcAft>
                <a:spcPts val="1200"/>
              </a:spcAft>
              <a:buNone/>
            </a:pPr>
            <a:endParaRPr lang="es-PY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3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Planificación Física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94327" y="1546788"/>
            <a:ext cx="6841598" cy="4854009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dirty="0" smtClean="0"/>
              <a:t>LEYES FÍSICAS DE LA EMPRESA  AGROPECUARIA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AR" sz="1600" b="1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es-AR" sz="1600" b="1" dirty="0" smtClean="0"/>
              <a:t>2- </a:t>
            </a:r>
            <a:r>
              <a:rPr lang="es-AR" sz="1600" b="1" dirty="0"/>
              <a:t>LEY </a:t>
            </a:r>
            <a:r>
              <a:rPr lang="es-AR" sz="1600" b="1" dirty="0" smtClean="0"/>
              <a:t>del MÍNIMO</a:t>
            </a:r>
            <a:endParaRPr lang="es-PY" sz="16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600" b="1" i="1" dirty="0" err="1"/>
              <a:t>Liebig</a:t>
            </a:r>
            <a:endParaRPr lang="es-PY" sz="1600" b="1" i="1" dirty="0"/>
          </a:p>
          <a:p>
            <a:pPr marL="0" indent="0" algn="just">
              <a:buNone/>
            </a:pPr>
            <a:r>
              <a:rPr lang="es-PY" sz="1500" dirty="0" smtClean="0"/>
              <a:t>“Los </a:t>
            </a:r>
            <a:r>
              <a:rPr lang="es-PY" sz="1500" dirty="0"/>
              <a:t>rendimientos del suelo son proporcionales a la cantidad del elemento fertilizante  que se encuentra al mínimo en el suelo en relación a las necesidades de la planta y/o del animal</a:t>
            </a:r>
            <a:r>
              <a:rPr lang="es-PY" sz="1500" dirty="0" smtClean="0"/>
              <a:t>”.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PY" sz="15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500" b="1" dirty="0" smtClean="0"/>
              <a:t>Ejemplos:</a:t>
            </a:r>
            <a:endParaRPr lang="es-PY" sz="1500" b="1" dirty="0"/>
          </a:p>
          <a:p>
            <a:pPr algn="just">
              <a:spcBef>
                <a:spcPts val="0"/>
              </a:spcBef>
            </a:pPr>
            <a:r>
              <a:rPr lang="es-PY" sz="1500" b="1" dirty="0"/>
              <a:t>Acidez del suelo</a:t>
            </a:r>
            <a:r>
              <a:rPr lang="es-PY" sz="1500" b="1" dirty="0" smtClean="0"/>
              <a:t>: </a:t>
            </a:r>
            <a:r>
              <a:rPr lang="es-PY" sz="1500" dirty="0"/>
              <a:t>Cal </a:t>
            </a:r>
            <a:r>
              <a:rPr lang="es-PY" sz="1500" dirty="0" smtClean="0"/>
              <a:t>agrícola.</a:t>
            </a: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500" b="1" dirty="0" smtClean="0"/>
              <a:t>Deficiencia </a:t>
            </a:r>
            <a:r>
              <a:rPr lang="es-PY" sz="1500" b="1" dirty="0"/>
              <a:t>de </a:t>
            </a:r>
            <a:r>
              <a:rPr lang="es-PY" sz="1500" b="1" dirty="0" smtClean="0"/>
              <a:t>macro </a:t>
            </a:r>
            <a:r>
              <a:rPr lang="es-PY" sz="1500" b="1" dirty="0"/>
              <a:t>o </a:t>
            </a:r>
            <a:r>
              <a:rPr lang="es-PY" sz="1500" b="1" dirty="0" err="1" smtClean="0"/>
              <a:t>microminerales</a:t>
            </a:r>
            <a:r>
              <a:rPr lang="es-PY" sz="1500" b="1" dirty="0" smtClean="0"/>
              <a:t>: </a:t>
            </a:r>
            <a:r>
              <a:rPr lang="es-PY" sz="1500" dirty="0" smtClean="0"/>
              <a:t>Suplementación </a:t>
            </a:r>
            <a:r>
              <a:rPr lang="es-PY" sz="1500" dirty="0"/>
              <a:t>o aplicación parenteral </a:t>
            </a:r>
            <a:r>
              <a:rPr lang="es-PY" sz="1500" dirty="0" smtClean="0"/>
              <a:t>.</a:t>
            </a:r>
            <a:endParaRPr lang="es-PY" sz="1500" dirty="0"/>
          </a:p>
          <a:p>
            <a:pPr algn="just">
              <a:spcBef>
                <a:spcPts val="0"/>
              </a:spcBef>
            </a:pPr>
            <a:r>
              <a:rPr lang="es-PY" sz="1500" b="1" dirty="0" smtClean="0"/>
              <a:t>Deficiente </a:t>
            </a:r>
            <a:r>
              <a:rPr lang="es-PY" sz="1500" b="1" dirty="0"/>
              <a:t>relación o cantidad de N, P, </a:t>
            </a:r>
            <a:r>
              <a:rPr lang="es-PY" sz="1500" b="1" dirty="0" smtClean="0"/>
              <a:t>K: </a:t>
            </a:r>
            <a:r>
              <a:rPr lang="es-PY" sz="1500" dirty="0" smtClean="0"/>
              <a:t>Corrección </a:t>
            </a:r>
            <a:r>
              <a:rPr lang="es-PY" sz="1500" dirty="0"/>
              <a:t>de la </a:t>
            </a:r>
            <a:r>
              <a:rPr lang="es-PY" sz="1500" dirty="0" smtClean="0"/>
              <a:t>deficiencia.</a:t>
            </a:r>
          </a:p>
          <a:p>
            <a:pPr algn="just">
              <a:spcBef>
                <a:spcPts val="0"/>
              </a:spcBef>
            </a:pPr>
            <a:endParaRPr lang="es-AR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s-PY" sz="1500" dirty="0"/>
              <a:t>Bajo condiciones estables, el nutriente presente en cantidad menor, (concentración cerca del mínimo exigido) tendrá un efecto </a:t>
            </a:r>
            <a:r>
              <a:rPr lang="es-PY" sz="1500" b="1" i="1" dirty="0"/>
              <a:t>LIMITANTE</a:t>
            </a:r>
            <a:r>
              <a:rPr lang="es-PY" sz="1500" dirty="0"/>
              <a:t> a la producción. </a:t>
            </a:r>
            <a:r>
              <a:rPr lang="es-PY" sz="1000" b="1" i="1" dirty="0"/>
              <a:t>(LIEBIG citado por MALAVOLTA</a:t>
            </a:r>
            <a:r>
              <a:rPr lang="es-PY" sz="1000" b="1" i="1" dirty="0" smtClean="0"/>
              <a:t>).</a:t>
            </a:r>
            <a:endParaRPr lang="es-PY" sz="1400" b="1" i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90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Planificación Física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94327" y="1546788"/>
            <a:ext cx="6841598" cy="4854009"/>
          </a:xfrm>
        </p:spPr>
        <p:txBody>
          <a:bodyPr rtlCol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s-PY" b="1" dirty="0" smtClean="0"/>
              <a:t>LEYES FÍSICAS DE LA EMPRESA  AGROPECUARIA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AR" sz="1600" b="1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es-AR" sz="1600" b="1" dirty="0" smtClean="0"/>
              <a:t>3- </a:t>
            </a:r>
            <a:r>
              <a:rPr lang="es-AR" sz="1600" b="1" dirty="0"/>
              <a:t>LEY de los </a:t>
            </a:r>
            <a:r>
              <a:rPr lang="es-AR" sz="1600" b="1" dirty="0" smtClean="0"/>
              <a:t>RENDIMIENTOS DECRECIENTES</a:t>
            </a:r>
            <a:endParaRPr lang="es-PY" sz="16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600" b="1" i="1" dirty="0"/>
              <a:t>Mitscherlich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s-PY" sz="1500" dirty="0" smtClean="0"/>
              <a:t>“Cuando </a:t>
            </a:r>
            <a:r>
              <a:rPr lang="es-PY" sz="1500" dirty="0"/>
              <a:t>se agrega cantidades cada vez mayores de un factor o recurso de producción, manteniendo los demás factores contantes, la producción total se incrementa hasta alcanzar un máximo, para luego decrecer en términos absolutos”.</a:t>
            </a:r>
            <a:endParaRPr lang="es-PY" sz="1500" dirty="0" smtClean="0"/>
          </a:p>
          <a:p>
            <a:pPr marL="0" indent="0" algn="just">
              <a:buNone/>
            </a:pPr>
            <a:endParaRPr lang="es-PY" sz="15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500" b="1" dirty="0" smtClean="0"/>
              <a:t>Tipos</a:t>
            </a:r>
            <a:r>
              <a:rPr lang="es-PY" sz="1500" b="1" dirty="0"/>
              <a:t>:</a:t>
            </a:r>
          </a:p>
          <a:p>
            <a:pPr algn="just">
              <a:spcBef>
                <a:spcPts val="0"/>
              </a:spcBef>
            </a:pPr>
            <a:r>
              <a:rPr lang="es-PY" sz="1500" b="1" dirty="0"/>
              <a:t>Rendimiento </a:t>
            </a:r>
            <a:r>
              <a:rPr lang="es-PY" sz="1500" b="1" dirty="0" smtClean="0"/>
              <a:t>Creciente.</a:t>
            </a:r>
            <a:endParaRPr lang="es-PY" sz="1500" b="1" dirty="0"/>
          </a:p>
          <a:p>
            <a:pPr algn="just">
              <a:spcBef>
                <a:spcPts val="0"/>
              </a:spcBef>
            </a:pPr>
            <a:endParaRPr lang="es-PY" sz="1500" b="1" dirty="0"/>
          </a:p>
          <a:p>
            <a:pPr algn="just">
              <a:spcBef>
                <a:spcPts val="0"/>
              </a:spcBef>
            </a:pPr>
            <a:r>
              <a:rPr lang="es-PY" sz="1500" b="1" dirty="0" smtClean="0"/>
              <a:t>Rendimiento Constante.</a:t>
            </a:r>
            <a:endParaRPr lang="es-PY" sz="1500" b="1" dirty="0"/>
          </a:p>
          <a:p>
            <a:pPr algn="just">
              <a:spcBef>
                <a:spcPts val="0"/>
              </a:spcBef>
            </a:pPr>
            <a:endParaRPr lang="es-PY" sz="1500" b="1" dirty="0"/>
          </a:p>
          <a:p>
            <a:pPr algn="just">
              <a:spcBef>
                <a:spcPts val="0"/>
              </a:spcBef>
            </a:pPr>
            <a:r>
              <a:rPr lang="es-PY" sz="1500" b="1" dirty="0" smtClean="0"/>
              <a:t>Rendimiento Decreciente: </a:t>
            </a:r>
            <a:r>
              <a:rPr lang="es-PY" sz="1500" dirty="0"/>
              <a:t>Establecer </a:t>
            </a:r>
            <a:r>
              <a:rPr lang="es-PY" sz="1500" dirty="0" smtClean="0"/>
              <a:t>Etapa </a:t>
            </a:r>
            <a:r>
              <a:rPr lang="es-PY" sz="1500" dirty="0"/>
              <a:t>o Nivel óptimo de </a:t>
            </a:r>
            <a:r>
              <a:rPr lang="es-PY" sz="1500" dirty="0" smtClean="0"/>
              <a:t>producción.</a:t>
            </a:r>
            <a:endParaRPr lang="es-PY" sz="1500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30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Planificación Física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94327" y="1546788"/>
            <a:ext cx="6841598" cy="4854009"/>
          </a:xfrm>
        </p:spPr>
        <p:txBody>
          <a:bodyPr rtlCol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s-PY" b="1" dirty="0" smtClean="0"/>
              <a:t>LEYES FÍSICAS DE LA EMPRESA  AGROPECUARIA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AR" sz="1600" b="1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es-AR" sz="1600" b="1" dirty="0" smtClean="0"/>
              <a:t>4- </a:t>
            </a:r>
            <a:r>
              <a:rPr lang="es-AR" sz="1600" b="1" dirty="0"/>
              <a:t>LEY </a:t>
            </a:r>
            <a:r>
              <a:rPr lang="es-AR" sz="1600" b="1" dirty="0" smtClean="0"/>
              <a:t>del EQUILIBRIO</a:t>
            </a:r>
            <a:endParaRPr lang="es-PY" sz="16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600" b="1" i="1" dirty="0" err="1"/>
              <a:t>Voisin</a:t>
            </a:r>
            <a:endParaRPr lang="es-PY" sz="1600" b="1" i="1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s-PY" sz="1500" dirty="0" smtClean="0"/>
              <a:t>“La </a:t>
            </a:r>
            <a:r>
              <a:rPr lang="es-PY" sz="1500" dirty="0"/>
              <a:t>insuficiencia o exceso de un elemento, reduce la eficiencia de los otros elementos”.</a:t>
            </a:r>
            <a:endParaRPr lang="es-PY" sz="1500" dirty="0" smtClean="0"/>
          </a:p>
          <a:p>
            <a:pPr marL="0" indent="0" algn="just">
              <a:buNone/>
            </a:pPr>
            <a:endParaRPr lang="es-PY" sz="15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500" b="1" dirty="0" smtClean="0"/>
              <a:t>Ejemplos: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PY" sz="1500" b="1" dirty="0"/>
          </a:p>
          <a:p>
            <a:pPr algn="just">
              <a:spcBef>
                <a:spcPts val="0"/>
              </a:spcBef>
            </a:pPr>
            <a:r>
              <a:rPr lang="es-PY" sz="1500" b="1" dirty="0"/>
              <a:t>Exceso de </a:t>
            </a:r>
            <a:r>
              <a:rPr lang="es-PY" sz="1500" b="1" dirty="0" smtClean="0"/>
              <a:t>N </a:t>
            </a:r>
            <a:r>
              <a:rPr lang="es-PY" sz="1500" b="1" dirty="0"/>
              <a:t>en la </a:t>
            </a:r>
            <a:r>
              <a:rPr lang="es-PY" sz="1500" b="1" dirty="0" smtClean="0"/>
              <a:t>ración.</a:t>
            </a:r>
            <a:endParaRPr lang="es-PY" sz="1500" b="1" dirty="0"/>
          </a:p>
          <a:p>
            <a:pPr algn="just">
              <a:spcBef>
                <a:spcPts val="0"/>
              </a:spcBef>
            </a:pPr>
            <a:endParaRPr lang="es-PY" sz="1500" b="1" dirty="0"/>
          </a:p>
          <a:p>
            <a:pPr algn="just">
              <a:spcBef>
                <a:spcPts val="0"/>
              </a:spcBef>
            </a:pPr>
            <a:r>
              <a:rPr lang="es-PY" sz="1500" b="1" dirty="0" smtClean="0"/>
              <a:t>Deficiencia </a:t>
            </a:r>
            <a:r>
              <a:rPr lang="es-PY" sz="1500" b="1" dirty="0"/>
              <a:t>de </a:t>
            </a:r>
            <a:r>
              <a:rPr lang="es-PY" sz="1500" b="1" dirty="0" smtClean="0"/>
              <a:t>Ca.</a:t>
            </a:r>
            <a:endParaRPr lang="es-PY" sz="1500" b="1" dirty="0"/>
          </a:p>
          <a:p>
            <a:pPr algn="just">
              <a:spcBef>
                <a:spcPts val="0"/>
              </a:spcBef>
            </a:pPr>
            <a:endParaRPr lang="es-PY" sz="1500" b="1" dirty="0"/>
          </a:p>
          <a:p>
            <a:pPr algn="just">
              <a:spcBef>
                <a:spcPts val="0"/>
              </a:spcBef>
            </a:pPr>
            <a:r>
              <a:rPr lang="es-PY" sz="1500" b="1" dirty="0" smtClean="0"/>
              <a:t>Deficiencia </a:t>
            </a:r>
            <a:r>
              <a:rPr lang="es-PY" sz="1500" b="1" dirty="0"/>
              <a:t>de </a:t>
            </a:r>
            <a:r>
              <a:rPr lang="es-PY" sz="1500" b="1" dirty="0" smtClean="0"/>
              <a:t>Energía.</a:t>
            </a:r>
            <a:endParaRPr lang="es-PY" sz="1500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11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 smtClean="0"/>
              <a:t>Planificación y Determinación de Tamaño de la Empresa</a:t>
            </a:r>
            <a:br>
              <a:rPr lang="es-PY" b="1" dirty="0" smtClean="0"/>
            </a:br>
            <a:r>
              <a:rPr lang="es-PY" b="1" dirty="0"/>
              <a:t/>
            </a:r>
            <a:br>
              <a:rPr lang="es-PY" b="1" dirty="0"/>
            </a:br>
            <a:r>
              <a:rPr lang="es-PY" sz="2000" dirty="0" smtClean="0"/>
              <a:t>Planificación Física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94327" y="1546788"/>
            <a:ext cx="6841598" cy="4854009"/>
          </a:xfrm>
        </p:spPr>
        <p:txBody>
          <a:bodyPr rtlCol="0"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s-PY" b="1" dirty="0" smtClean="0"/>
              <a:t>LEYES FÍSICAS DE LA EMPRESA  AGROPECUARIA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AR" sz="1600" b="1" dirty="0" smtClean="0"/>
          </a:p>
          <a:p>
            <a:pPr marL="0" indent="0" algn="just">
              <a:spcAft>
                <a:spcPts val="1200"/>
              </a:spcAft>
              <a:buNone/>
            </a:pPr>
            <a:r>
              <a:rPr lang="es-AR" sz="1600" b="1" dirty="0" smtClean="0"/>
              <a:t>5- </a:t>
            </a:r>
            <a:r>
              <a:rPr lang="es-AR" sz="1600" b="1" dirty="0"/>
              <a:t>LEY </a:t>
            </a:r>
            <a:r>
              <a:rPr lang="es-AR" sz="1600" b="1" dirty="0" smtClean="0"/>
              <a:t>del MÁXIMO</a:t>
            </a:r>
            <a:endParaRPr lang="es-PY" sz="16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600" b="1" i="1" dirty="0" err="1"/>
              <a:t>Voisin</a:t>
            </a:r>
            <a:endParaRPr lang="es-PY" sz="1600" b="1" i="1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s-PY" sz="1500" dirty="0" smtClean="0"/>
              <a:t>“El </a:t>
            </a:r>
            <a:r>
              <a:rPr lang="es-PY" sz="1500" dirty="0"/>
              <a:t>exceso de un elemento, reduce la eficiencia de los otros elementos, y por </a:t>
            </a:r>
            <a:r>
              <a:rPr lang="es-PY" sz="1500" dirty="0" smtClean="0"/>
              <a:t>tanto </a:t>
            </a:r>
            <a:r>
              <a:rPr lang="es-PY" sz="1500" dirty="0"/>
              <a:t>los </a:t>
            </a:r>
            <a:r>
              <a:rPr lang="es-PY" sz="1500" dirty="0" smtClean="0"/>
              <a:t>rendimientos”.</a:t>
            </a:r>
          </a:p>
          <a:p>
            <a:pPr marL="0" indent="0" algn="just">
              <a:buNone/>
            </a:pPr>
            <a:endParaRPr lang="es-PY" sz="15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PY" sz="1600" b="1" dirty="0" smtClean="0"/>
              <a:t>Considerar: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PY" sz="1600" b="1" dirty="0"/>
          </a:p>
          <a:p>
            <a:pPr algn="just">
              <a:spcBef>
                <a:spcPts val="0"/>
              </a:spcBef>
            </a:pPr>
            <a:r>
              <a:rPr lang="es-PY" sz="1600" b="1" dirty="0"/>
              <a:t>Límites de tolerancia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Sal </a:t>
            </a:r>
            <a:r>
              <a:rPr lang="es-PY" sz="1500" dirty="0"/>
              <a:t>disuelta en el agua de bebida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Dosis </a:t>
            </a:r>
            <a:r>
              <a:rPr lang="es-PY" sz="1500" dirty="0"/>
              <a:t>de medicamentos</a:t>
            </a:r>
          </a:p>
          <a:p>
            <a:pPr lvl="1" algn="just">
              <a:spcBef>
                <a:spcPts val="0"/>
              </a:spcBef>
            </a:pPr>
            <a:r>
              <a:rPr lang="es-PY" sz="1500" dirty="0" smtClean="0"/>
              <a:t>Trabajo </a:t>
            </a:r>
            <a:r>
              <a:rPr lang="es-PY" sz="1500" dirty="0"/>
              <a:t>de mano de obra y animales de trabajo</a:t>
            </a: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6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Funciones de la Administración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22379" y="1324598"/>
            <a:ext cx="6887910" cy="5050565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s-PY" b="1" dirty="0"/>
              <a:t>FUNCIONES</a:t>
            </a:r>
            <a:r>
              <a:rPr lang="es-PY" sz="1600" b="1" dirty="0"/>
              <a:t> DE LA </a:t>
            </a:r>
            <a:r>
              <a:rPr lang="es-PY" sz="1600" b="1" dirty="0" smtClean="0"/>
              <a:t>ADMINISTRACIÓN.</a:t>
            </a:r>
            <a:endParaRPr lang="es-PY" sz="1600" b="1" dirty="0" smtClean="0"/>
          </a:p>
          <a:p>
            <a:pPr algn="just"/>
            <a:endParaRPr lang="es-AR" sz="1050" b="1" dirty="0" smtClean="0"/>
          </a:p>
          <a:p>
            <a:pPr algn="just"/>
            <a:endParaRPr lang="es-PY" sz="1050" b="1" dirty="0" smtClean="0"/>
          </a:p>
          <a:p>
            <a:pPr algn="just"/>
            <a:r>
              <a:rPr lang="es-PY" sz="1400" dirty="0"/>
              <a:t>Selección de ACTOS </a:t>
            </a:r>
            <a:r>
              <a:rPr lang="es-PY" sz="1400" dirty="0" smtClean="0"/>
              <a:t>FUTUROS</a:t>
            </a:r>
          </a:p>
          <a:p>
            <a:pPr algn="just"/>
            <a:endParaRPr lang="es-PY" sz="1400" dirty="0" smtClean="0"/>
          </a:p>
          <a:p>
            <a:pPr algn="just"/>
            <a:r>
              <a:rPr lang="es-PY" sz="1400" dirty="0"/>
              <a:t>Agrupar, estructurar </a:t>
            </a:r>
            <a:r>
              <a:rPr lang="es-PY" sz="1400" dirty="0" smtClean="0"/>
              <a:t>GENTE</a:t>
            </a:r>
          </a:p>
          <a:p>
            <a:pPr algn="just"/>
            <a:endParaRPr lang="es-PY" sz="1400" dirty="0"/>
          </a:p>
          <a:p>
            <a:pPr algn="just"/>
            <a:r>
              <a:rPr lang="es-PY" sz="1400" dirty="0"/>
              <a:t>Realizar operaciones, </a:t>
            </a:r>
            <a:r>
              <a:rPr lang="es-PY" sz="1400" dirty="0" smtClean="0"/>
              <a:t>implementar </a:t>
            </a:r>
            <a:r>
              <a:rPr lang="es-PY" sz="1400" dirty="0"/>
              <a:t>planes </a:t>
            </a:r>
            <a:endParaRPr lang="es-PY" sz="1400" dirty="0" smtClean="0"/>
          </a:p>
          <a:p>
            <a:pPr algn="just"/>
            <a:endParaRPr lang="es-PY" sz="1400" dirty="0"/>
          </a:p>
          <a:p>
            <a:pPr algn="just"/>
            <a:r>
              <a:rPr lang="es-PY" sz="1400" dirty="0"/>
              <a:t>Evaluar, comparar </a:t>
            </a:r>
            <a:r>
              <a:rPr lang="es-PY" sz="1400" dirty="0" smtClean="0"/>
              <a:t>resultados</a:t>
            </a:r>
            <a:endParaRPr lang="es-PY" sz="1400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2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9049474" y="2178027"/>
            <a:ext cx="1512000" cy="540000"/>
          </a:xfrm>
          <a:ln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AR" dirty="0" smtClean="0"/>
              <a:t>Objetivos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AR" b="1" dirty="0" smtClean="0"/>
              <a:t>PLANIFICACIÓN</a:t>
            </a:r>
            <a:endParaRPr lang="es-PY" b="1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9049474" y="2869986"/>
            <a:ext cx="1512000" cy="54000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AR" dirty="0" smtClean="0"/>
              <a:t>Entidad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AR" b="1" dirty="0" smtClean="0"/>
              <a:t>ORGANIZACIÓN</a:t>
            </a:r>
            <a:endParaRPr lang="es-PY" b="1" dirty="0"/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17"/>
          </p:nvPr>
        </p:nvSpPr>
        <p:spPr>
          <a:xfrm>
            <a:off x="9049474" y="3561946"/>
            <a:ext cx="1512000" cy="540000"/>
          </a:xfrm>
          <a:ln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AR" dirty="0" smtClean="0"/>
              <a:t>Gestión</a:t>
            </a:r>
            <a:endParaRPr lang="es-AR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AR" b="1" dirty="0" smtClean="0"/>
              <a:t>EJECUCIÓN</a:t>
            </a:r>
            <a:endParaRPr lang="es-PY" b="1" dirty="0"/>
          </a:p>
        </p:txBody>
      </p:sp>
      <p:sp>
        <p:nvSpPr>
          <p:cNvPr id="26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9049474" y="4249057"/>
            <a:ext cx="1512000" cy="540000"/>
          </a:xfrm>
          <a:ln>
            <a:solidFill>
              <a:schemeClr val="accent2"/>
            </a:solidFill>
          </a:ln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AR" dirty="0" smtClean="0"/>
              <a:t>Control</a:t>
            </a:r>
            <a:endParaRPr lang="es-AR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AR" b="1" dirty="0" smtClean="0"/>
              <a:t>EVALUACIÓN</a:t>
            </a:r>
            <a:endParaRPr lang="es-PY" b="1" dirty="0"/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14"/>
          </p:nvPr>
        </p:nvSpPr>
        <p:spPr>
          <a:xfrm rot="16200000">
            <a:off x="9916125" y="3033542"/>
            <a:ext cx="2611030" cy="900000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AR" dirty="0" smtClean="0"/>
              <a:t>Formar el TODO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AR" b="1" dirty="0" smtClean="0"/>
              <a:t>INTEGRACIÓN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30459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43" y="825765"/>
            <a:ext cx="2195931" cy="7486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349" y="885736"/>
            <a:ext cx="2333951" cy="628738"/>
          </a:xfrm>
          <a:prstGeom prst="rect">
            <a:avLst/>
          </a:prstGeom>
        </p:spPr>
      </p:pic>
      <p:grpSp>
        <p:nvGrpSpPr>
          <p:cNvPr id="5" name="10 Grupo"/>
          <p:cNvGrpSpPr>
            <a:grpSpLocks/>
          </p:cNvGrpSpPr>
          <p:nvPr/>
        </p:nvGrpSpPr>
        <p:grpSpPr bwMode="auto">
          <a:xfrm>
            <a:off x="1751887" y="2333001"/>
            <a:ext cx="8904719" cy="4377649"/>
            <a:chOff x="-782092" y="429368"/>
            <a:chExt cx="8712969" cy="6192688"/>
          </a:xfrm>
        </p:grpSpPr>
        <p:pic>
          <p:nvPicPr>
            <p:cNvPr id="7" name="Picture 2" descr="http://ecologiaambiental.wikispaces.com/file/view/grafica_2.gif/337191580/528x352/grafica_2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2092" y="429368"/>
              <a:ext cx="8712969" cy="619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3 CuadroTexto"/>
            <p:cNvSpPr txBox="1">
              <a:spLocks noChangeArrowheads="1"/>
            </p:cNvSpPr>
            <p:nvPr/>
          </p:nvSpPr>
          <p:spPr bwMode="auto">
            <a:xfrm>
              <a:off x="1738332" y="6021815"/>
              <a:ext cx="4032448" cy="478924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Y" altLang="es-PY" sz="1600" b="1" u="none" dirty="0">
                  <a:solidFill>
                    <a:schemeClr val="bg1"/>
                  </a:solidFill>
                </a:rPr>
                <a:t>Nivel de disponibilidad de factores</a:t>
              </a:r>
            </a:p>
          </p:txBody>
        </p:sp>
        <p:sp>
          <p:nvSpPr>
            <p:cNvPr id="10" name="4 CuadroTexto"/>
            <p:cNvSpPr txBox="1"/>
            <p:nvPr/>
          </p:nvSpPr>
          <p:spPr>
            <a:xfrm>
              <a:off x="3033302" y="4520847"/>
              <a:ext cx="1441315" cy="1175541"/>
            </a:xfrm>
            <a:prstGeom prst="rect">
              <a:avLst/>
            </a:prstGeom>
            <a:solidFill>
              <a:srgbClr val="FFFFCC"/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PY" sz="16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Franja </a:t>
              </a:r>
            </a:p>
            <a:p>
              <a:pPr algn="ctr" eaLnBrk="1" hangingPunct="1">
                <a:defRPr/>
              </a:pPr>
              <a:r>
                <a:rPr lang="es-PY" sz="16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de </a:t>
              </a:r>
            </a:p>
            <a:p>
              <a:pPr algn="ctr" eaLnBrk="1" hangingPunct="1">
                <a:defRPr/>
              </a:pPr>
              <a:r>
                <a:rPr lang="es-PY" sz="16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Confort</a:t>
              </a:r>
            </a:p>
          </p:txBody>
        </p:sp>
        <p:sp>
          <p:nvSpPr>
            <p:cNvPr id="11" name="5 CuadroTexto"/>
            <p:cNvSpPr txBox="1"/>
            <p:nvPr/>
          </p:nvSpPr>
          <p:spPr>
            <a:xfrm>
              <a:off x="-134454" y="4318058"/>
              <a:ext cx="936538" cy="1306156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s-PY" sz="54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12" name="6 CuadroTexto"/>
            <p:cNvSpPr txBox="1"/>
            <p:nvPr/>
          </p:nvSpPr>
          <p:spPr>
            <a:xfrm>
              <a:off x="873515" y="4318058"/>
              <a:ext cx="1007968" cy="1306156"/>
            </a:xfrm>
            <a:prstGeom prst="rect">
              <a:avLst/>
            </a:prstGeom>
            <a:solidFill>
              <a:srgbClr val="FFFFCC"/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PY" sz="54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</a:t>
              </a:r>
            </a:p>
          </p:txBody>
        </p:sp>
        <p:sp>
          <p:nvSpPr>
            <p:cNvPr id="13" name="7 CuadroTexto"/>
            <p:cNvSpPr txBox="1"/>
            <p:nvPr/>
          </p:nvSpPr>
          <p:spPr>
            <a:xfrm>
              <a:off x="5554016" y="4318058"/>
              <a:ext cx="937133" cy="1306156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s-PY" sz="54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</a:t>
              </a:r>
            </a:p>
          </p:txBody>
        </p:sp>
        <p:sp>
          <p:nvSpPr>
            <p:cNvPr id="14" name="8 CuadroTexto"/>
            <p:cNvSpPr txBox="1"/>
            <p:nvPr/>
          </p:nvSpPr>
          <p:spPr>
            <a:xfrm>
              <a:off x="6562579" y="4318057"/>
              <a:ext cx="1007968" cy="1306156"/>
            </a:xfrm>
            <a:prstGeom prst="rect">
              <a:avLst/>
            </a:prstGeom>
            <a:solidFill>
              <a:srgbClr val="FFFFCC"/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s-PY" sz="54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15" name="9 CuadroTexto"/>
            <p:cNvSpPr txBox="1"/>
            <p:nvPr/>
          </p:nvSpPr>
          <p:spPr>
            <a:xfrm>
              <a:off x="-564685" y="2300383"/>
              <a:ext cx="294147" cy="339600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s-PY" sz="15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</a:t>
              </a:r>
            </a:p>
            <a:p>
              <a:pPr algn="ctr" eaLnBrk="1" hangingPunct="1">
                <a:defRPr/>
              </a:pPr>
              <a:r>
                <a:rPr lang="es-PY" sz="15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</a:t>
              </a:r>
            </a:p>
            <a:p>
              <a:pPr algn="ctr" eaLnBrk="1" hangingPunct="1">
                <a:defRPr/>
              </a:pPr>
              <a:r>
                <a:rPr lang="es-PY" sz="15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</a:t>
              </a:r>
            </a:p>
            <a:p>
              <a:pPr algn="ctr" eaLnBrk="1" hangingPunct="1">
                <a:defRPr/>
              </a:pPr>
              <a:r>
                <a:rPr lang="es-PY" sz="15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</a:t>
              </a:r>
            </a:p>
            <a:p>
              <a:pPr algn="ctr" eaLnBrk="1" hangingPunct="1">
                <a:defRPr/>
              </a:pPr>
              <a:r>
                <a:rPr lang="es-PY" sz="15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U</a:t>
              </a:r>
            </a:p>
            <a:p>
              <a:pPr algn="ctr" eaLnBrk="1" hangingPunct="1">
                <a:defRPr/>
              </a:pPr>
              <a:r>
                <a:rPr lang="es-PY" sz="15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  <a:p>
              <a:pPr algn="ctr" eaLnBrk="1" hangingPunct="1">
                <a:defRPr/>
              </a:pPr>
              <a:r>
                <a:rPr lang="es-PY" sz="15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  <a:p>
              <a:pPr algn="ctr" eaLnBrk="1" hangingPunct="1">
                <a:defRPr/>
              </a:pPr>
              <a:r>
                <a:rPr lang="es-PY" sz="15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</a:t>
              </a:r>
            </a:p>
            <a:p>
              <a:pPr algn="ctr" eaLnBrk="1" hangingPunct="1">
                <a:defRPr/>
              </a:pPr>
              <a:r>
                <a:rPr lang="es-PY" sz="15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Ó</a:t>
              </a:r>
            </a:p>
            <a:p>
              <a:pPr algn="ctr" eaLnBrk="1" hangingPunct="1">
                <a:defRPr/>
              </a:pPr>
              <a:r>
                <a:rPr lang="es-PY" sz="1500" b="1" u="none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</a:t>
              </a:r>
            </a:p>
          </p:txBody>
        </p:sp>
      </p:grpSp>
      <p:sp>
        <p:nvSpPr>
          <p:cNvPr id="1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49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PY" b="1" dirty="0"/>
              <a:t>REFLEXIÓN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50</a:t>
            </a:r>
            <a:endParaRPr lang="es-ES" dirty="0"/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65287" y="1504061"/>
            <a:ext cx="6156190" cy="4546362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endParaRPr lang="es-PY" sz="1600" dirty="0" smtClean="0"/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s-PY" i="1" dirty="0" smtClean="0"/>
              <a:t>“</a:t>
            </a:r>
            <a:r>
              <a:rPr lang="es-PY" i="1" dirty="0"/>
              <a:t>No mas </a:t>
            </a:r>
            <a:r>
              <a:rPr lang="es-PY" i="1" dirty="0" smtClean="0"/>
              <a:t>buscar </a:t>
            </a:r>
            <a:r>
              <a:rPr lang="es-PY" i="1" dirty="0"/>
              <a:t>la MÁXIMA PRODUCCIÓN a CUALQUIER </a:t>
            </a:r>
            <a:r>
              <a:rPr lang="es-PY" i="1" dirty="0" smtClean="0"/>
              <a:t>COSTO</a:t>
            </a:r>
            <a:r>
              <a:rPr lang="es-PY" i="1" dirty="0"/>
              <a:t>; buscar la </a:t>
            </a:r>
            <a:r>
              <a:rPr lang="es-PY" b="1" i="1" dirty="0"/>
              <a:t>mejor Relación </a:t>
            </a:r>
            <a:r>
              <a:rPr lang="es-PY" b="1" i="1" dirty="0" smtClean="0"/>
              <a:t>Costo-Beneficio</a:t>
            </a:r>
            <a:r>
              <a:rPr lang="es-PY" i="1" dirty="0" smtClean="0"/>
              <a:t> </a:t>
            </a:r>
            <a:r>
              <a:rPr lang="es-PY" i="1" dirty="0"/>
              <a:t>en la actividad </a:t>
            </a:r>
            <a:r>
              <a:rPr lang="es-PY" i="1" dirty="0" smtClean="0"/>
              <a:t>desarrollada es fundamental para </a:t>
            </a:r>
            <a:r>
              <a:rPr lang="es-PY" i="1" dirty="0"/>
              <a:t>lograr que la actividad sea </a:t>
            </a:r>
            <a:r>
              <a:rPr lang="es-PY" b="1" i="1" dirty="0"/>
              <a:t>rentable</a:t>
            </a:r>
            <a:r>
              <a:rPr lang="es-PY" i="1" dirty="0"/>
              <a:t> y </a:t>
            </a:r>
            <a:r>
              <a:rPr lang="es-PY" b="1" i="1" dirty="0"/>
              <a:t>lucrativa</a:t>
            </a:r>
            <a:r>
              <a:rPr lang="es-PY" i="1" dirty="0" smtClean="0"/>
              <a:t>”.</a:t>
            </a:r>
            <a:endParaRPr lang="es-PY" i="1" dirty="0"/>
          </a:p>
          <a:p>
            <a:pPr algn="just">
              <a:spcBef>
                <a:spcPts val="600"/>
              </a:spcBef>
            </a:pPr>
            <a:endParaRPr lang="es-AR" sz="1700" dirty="0" smtClean="0"/>
          </a:p>
          <a:p>
            <a:pPr algn="just">
              <a:spcBef>
                <a:spcPts val="600"/>
              </a:spcBef>
            </a:pPr>
            <a:endParaRPr lang="es-PY" sz="17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s-PY" sz="1700" b="1" i="1" dirty="0"/>
              <a:t>Prof. Dr. Ricardo Pedroso </a:t>
            </a:r>
            <a:r>
              <a:rPr lang="es-PY" sz="1700" b="1" i="1" dirty="0" err="1"/>
              <a:t>Oaigen</a:t>
            </a:r>
            <a:endParaRPr lang="es-PY" sz="1700" b="1" i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s-PY" sz="1700" b="1" i="1" dirty="0"/>
              <a:t>3er Congreso Internacional de la Carne Bovina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PY" sz="1700" b="1" i="1" dirty="0"/>
              <a:t>FCA-UNA, mayo 2.008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s-AR" sz="1700" b="1" i="1" dirty="0"/>
          </a:p>
          <a:p>
            <a:pPr marL="0" indent="0" algn="just">
              <a:spcBef>
                <a:spcPts val="600"/>
              </a:spcBef>
              <a:buNone/>
            </a:pPr>
            <a:endParaRPr lang="es-AR" sz="1700" b="1" i="1" dirty="0" smtClean="0"/>
          </a:p>
          <a:p>
            <a:pPr marL="0" indent="0" algn="just">
              <a:spcBef>
                <a:spcPts val="600"/>
              </a:spcBef>
              <a:buNone/>
            </a:pPr>
            <a:endParaRPr lang="es-PY" sz="1700" b="1" i="1" dirty="0"/>
          </a:p>
        </p:txBody>
      </p:sp>
    </p:spTree>
    <p:extLst>
      <p:ext uri="{BB962C8B-B14F-4D97-AF65-F5344CB8AC3E}">
        <p14:creationId xmlns:p14="http://schemas.microsoft.com/office/powerpoint/2010/main" val="34670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xmlns="" id="{5FC6C278-4035-446A-A94B-030E792FDDF5}"/>
              </a:ext>
            </a:extLst>
          </p:cNvPr>
          <p:cNvSpPr txBox="1"/>
          <p:nvPr/>
        </p:nvSpPr>
        <p:spPr>
          <a:xfrm>
            <a:off x="1547813" y="3614870"/>
            <a:ext cx="9096374" cy="19345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s-ES" sz="6000" u="sng" dirty="0" smtClean="0">
                <a:solidFill>
                  <a:schemeClr val="tx2">
                    <a:lumMod val="75000"/>
                  </a:schemeClr>
                </a:solidFill>
              </a:rPr>
              <a:t>¡Muchas gracias!</a:t>
            </a:r>
            <a:endParaRPr lang="es-ES" sz="60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43" y="825765"/>
            <a:ext cx="2195931" cy="7486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349" y="885736"/>
            <a:ext cx="2333951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Identificación de la Empresa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875" y="1333144"/>
            <a:ext cx="6619409" cy="5042019"/>
          </a:xfrm>
        </p:spPr>
        <p:txBody>
          <a:bodyPr rtlCol="0">
            <a:normAutofit fontScale="92500" lnSpcReduction="20000"/>
          </a:bodyPr>
          <a:lstStyle/>
          <a:p>
            <a:pPr algn="just"/>
            <a:r>
              <a:rPr lang="es-PY" b="1" dirty="0" smtClean="0"/>
              <a:t>LOCALIZACIÓN</a:t>
            </a:r>
            <a:endParaRPr lang="es-PY" b="1" dirty="0"/>
          </a:p>
          <a:p>
            <a:pPr marL="0" indent="0" algn="just">
              <a:buNone/>
            </a:pPr>
            <a:r>
              <a:rPr lang="es-PY" dirty="0" smtClean="0"/>
              <a:t>- Nombre de la Empresa:</a:t>
            </a:r>
          </a:p>
          <a:p>
            <a:pPr marL="0" indent="0" algn="just">
              <a:buNone/>
            </a:pPr>
            <a:r>
              <a:rPr lang="es-PY" dirty="0" smtClean="0"/>
              <a:t>- Razón Social:</a:t>
            </a:r>
          </a:p>
          <a:p>
            <a:pPr marL="0" indent="0" algn="just">
              <a:buNone/>
            </a:pPr>
            <a:r>
              <a:rPr lang="es-PY" dirty="0" smtClean="0"/>
              <a:t>- Ubicación geográfica;	</a:t>
            </a:r>
            <a:r>
              <a:rPr lang="es-PY" sz="1500" dirty="0" smtClean="0"/>
              <a:t>- Departamento:</a:t>
            </a:r>
          </a:p>
          <a:p>
            <a:pPr marL="0" indent="0" algn="just">
              <a:buNone/>
            </a:pPr>
            <a:r>
              <a:rPr lang="es-PY" sz="1500" dirty="0" smtClean="0"/>
              <a:t> 						- Distrito:</a:t>
            </a:r>
          </a:p>
          <a:p>
            <a:pPr marL="0" indent="0" algn="just">
              <a:buNone/>
            </a:pPr>
            <a:r>
              <a:rPr lang="es-PY" sz="1500" dirty="0" smtClean="0"/>
              <a:t>						- Compañía:</a:t>
            </a:r>
          </a:p>
          <a:p>
            <a:pPr marL="0" indent="0" algn="just">
              <a:buNone/>
            </a:pPr>
            <a:r>
              <a:rPr lang="es-PY" sz="1500" dirty="0" smtClean="0"/>
              <a:t> 						- Distancia hasta el centro urbano mas 							cercano:</a:t>
            </a:r>
          </a:p>
          <a:p>
            <a:pPr marL="400050" lvl="1" indent="0" algn="just">
              <a:buNone/>
            </a:pPr>
            <a:r>
              <a:rPr lang="es-PY" sz="1300" dirty="0" smtClean="0"/>
              <a:t>						- Teléfono:</a:t>
            </a:r>
          </a:p>
          <a:p>
            <a:pPr marL="0" indent="0" algn="just">
              <a:buNone/>
            </a:pPr>
            <a:r>
              <a:rPr lang="es-PY" dirty="0" smtClean="0"/>
              <a:t>- Responsable del trabajo:</a:t>
            </a:r>
          </a:p>
          <a:p>
            <a:pPr marL="0" indent="0" algn="just">
              <a:buNone/>
            </a:pPr>
            <a:r>
              <a:rPr lang="es-PY" dirty="0" smtClean="0"/>
              <a:t>- Fecha:</a:t>
            </a:r>
          </a:p>
          <a:p>
            <a:pPr algn="just"/>
            <a:r>
              <a:rPr lang="es-PY" b="1" dirty="0" smtClean="0"/>
              <a:t>ORGANIZACIÓN</a:t>
            </a:r>
            <a:endParaRPr lang="es-PY" b="1" dirty="0"/>
          </a:p>
          <a:p>
            <a:pPr marL="0" indent="0" algn="just">
              <a:buNone/>
            </a:pPr>
            <a:r>
              <a:rPr lang="es-PY" dirty="0" smtClean="0"/>
              <a:t>- Organigrama</a:t>
            </a:r>
          </a:p>
          <a:p>
            <a:pPr marL="0" indent="0" algn="just">
              <a:buNone/>
            </a:pPr>
            <a:r>
              <a:rPr lang="es-PY" dirty="0" smtClean="0"/>
              <a:t>- División </a:t>
            </a:r>
            <a:r>
              <a:rPr lang="es-PY" dirty="0"/>
              <a:t>del trabajo</a:t>
            </a:r>
          </a:p>
          <a:p>
            <a:pPr marL="0" indent="0" algn="just">
              <a:buNone/>
            </a:pPr>
            <a:r>
              <a:rPr lang="es-PY" dirty="0" smtClean="0"/>
              <a:t>- Departamentalización</a:t>
            </a:r>
            <a:endParaRPr lang="es-PY" dirty="0"/>
          </a:p>
          <a:p>
            <a:pPr marL="0" indent="0" algn="just">
              <a:buNone/>
            </a:pPr>
            <a:r>
              <a:rPr lang="es-PY" dirty="0" smtClean="0"/>
              <a:t>- Delegación </a:t>
            </a:r>
            <a:r>
              <a:rPr lang="es-PY" dirty="0"/>
              <a:t>de Autoridad y </a:t>
            </a:r>
            <a:r>
              <a:rPr lang="es-PY" dirty="0" smtClean="0"/>
              <a:t>Mando</a:t>
            </a:r>
            <a:endParaRPr lang="es-PY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67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Identificación de la Empresa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875" y="1281869"/>
            <a:ext cx="6619409" cy="5093294"/>
          </a:xfrm>
        </p:spPr>
        <p:txBody>
          <a:bodyPr rtlCol="0">
            <a:normAutofit fontScale="85000" lnSpcReduction="10000"/>
          </a:bodyPr>
          <a:lstStyle/>
          <a:p>
            <a:pPr algn="just"/>
            <a:r>
              <a:rPr lang="es-PY" b="1" dirty="0"/>
              <a:t>TAMAÑO Y USO ACTUAL DE LA </a:t>
            </a:r>
            <a:r>
              <a:rPr lang="es-PY" b="1" dirty="0" smtClean="0"/>
              <a:t>TIERRA</a:t>
            </a:r>
          </a:p>
          <a:p>
            <a:pPr marL="0" indent="0" algn="just">
              <a:buNone/>
            </a:pPr>
            <a:r>
              <a:rPr lang="es-PY" dirty="0"/>
              <a:t>- Ganadería:</a:t>
            </a:r>
          </a:p>
          <a:p>
            <a:pPr marL="0" indent="0" algn="just">
              <a:buNone/>
            </a:pPr>
            <a:r>
              <a:rPr lang="es-PY" dirty="0" smtClean="0"/>
              <a:t>- Cultivos</a:t>
            </a:r>
            <a:r>
              <a:rPr lang="es-PY" dirty="0"/>
              <a:t>:</a:t>
            </a:r>
          </a:p>
          <a:p>
            <a:pPr marL="0" indent="0" algn="just">
              <a:buNone/>
            </a:pPr>
            <a:r>
              <a:rPr lang="es-PY" dirty="0" smtClean="0"/>
              <a:t>- Bosques </a:t>
            </a:r>
            <a:r>
              <a:rPr lang="es-PY" dirty="0"/>
              <a:t>y Montes:</a:t>
            </a:r>
          </a:p>
          <a:p>
            <a:pPr marL="0" indent="0" algn="just">
              <a:buNone/>
            </a:pPr>
            <a:r>
              <a:rPr lang="es-PY" dirty="0" smtClean="0"/>
              <a:t>- Otros </a:t>
            </a:r>
            <a:r>
              <a:rPr lang="es-PY" dirty="0"/>
              <a:t>usos:</a:t>
            </a:r>
          </a:p>
          <a:p>
            <a:pPr marL="0" indent="0" algn="just">
              <a:buNone/>
            </a:pPr>
            <a:r>
              <a:rPr lang="es-PY" dirty="0" smtClean="0"/>
              <a:t>- Improductiva</a:t>
            </a:r>
            <a:r>
              <a:rPr lang="es-PY" dirty="0"/>
              <a:t>:</a:t>
            </a:r>
          </a:p>
          <a:p>
            <a:pPr algn="just"/>
            <a:r>
              <a:rPr lang="es-PY" b="1" dirty="0" smtClean="0"/>
              <a:t>CROQUIS </a:t>
            </a:r>
            <a:r>
              <a:rPr lang="es-PY" b="1" dirty="0"/>
              <a:t>DEL USO ACTUAL DE LA TIERRA DE LA </a:t>
            </a:r>
            <a:r>
              <a:rPr lang="es-PY" b="1" dirty="0" smtClean="0"/>
              <a:t>EMPRESA</a:t>
            </a:r>
          </a:p>
          <a:p>
            <a:pPr algn="just"/>
            <a:endParaRPr lang="es-PY" b="1" dirty="0" smtClean="0"/>
          </a:p>
          <a:p>
            <a:pPr algn="just"/>
            <a:r>
              <a:rPr lang="es-PY" b="1" dirty="0"/>
              <a:t>TAMAÑO Y USO POTENCIAL DE LA TIERRA</a:t>
            </a:r>
          </a:p>
          <a:p>
            <a:pPr marL="0" indent="0" algn="just">
              <a:buNone/>
            </a:pPr>
            <a:r>
              <a:rPr lang="es-PY" dirty="0"/>
              <a:t>- Ganadería:</a:t>
            </a:r>
          </a:p>
          <a:p>
            <a:pPr marL="0" indent="0" algn="just">
              <a:buNone/>
            </a:pPr>
            <a:r>
              <a:rPr lang="es-PY" dirty="0"/>
              <a:t>- Cultivos:</a:t>
            </a:r>
          </a:p>
          <a:p>
            <a:pPr marL="0" indent="0" algn="just">
              <a:buNone/>
            </a:pPr>
            <a:r>
              <a:rPr lang="es-PY" dirty="0"/>
              <a:t>- Bosques y Montes:</a:t>
            </a:r>
          </a:p>
          <a:p>
            <a:pPr marL="0" indent="0" algn="just">
              <a:buNone/>
            </a:pPr>
            <a:r>
              <a:rPr lang="es-PY" dirty="0"/>
              <a:t>- Otros usos:</a:t>
            </a:r>
          </a:p>
          <a:p>
            <a:pPr marL="0" indent="0" algn="just">
              <a:buNone/>
            </a:pPr>
            <a:r>
              <a:rPr lang="es-PY" dirty="0" smtClean="0"/>
              <a:t>- Improductiva:</a:t>
            </a:r>
          </a:p>
          <a:p>
            <a:pPr algn="just"/>
            <a:r>
              <a:rPr lang="es-PY" b="1" dirty="0"/>
              <a:t>VI- CROQUIS DEL USO POTENCIAL DE LA TIERRA DE LA </a:t>
            </a:r>
            <a:r>
              <a:rPr lang="es-PY" b="1" dirty="0" smtClean="0"/>
              <a:t>EMPRESA</a:t>
            </a:r>
            <a:endParaRPr lang="es-PY" dirty="0" smtClean="0"/>
          </a:p>
          <a:p>
            <a:pPr algn="just">
              <a:buFontTx/>
              <a:buChar char="-"/>
            </a:pPr>
            <a:endParaRPr lang="es-PY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164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Identificación de la Empresa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875" y="1281869"/>
            <a:ext cx="6619409" cy="5093294"/>
          </a:xfrm>
        </p:spPr>
        <p:txBody>
          <a:bodyPr rtlCol="0">
            <a:normAutofit fontScale="85000" lnSpcReduction="20000"/>
          </a:bodyPr>
          <a:lstStyle/>
          <a:p>
            <a:pPr algn="just"/>
            <a:r>
              <a:rPr lang="es-PY" b="1" dirty="0"/>
              <a:t>ASPECTOS SOCIO </a:t>
            </a:r>
            <a:r>
              <a:rPr lang="es-PY" b="1" dirty="0" smtClean="0"/>
              <a:t>ECONÓMICOS</a:t>
            </a:r>
          </a:p>
          <a:p>
            <a:pPr marL="0" indent="0" algn="just">
              <a:buNone/>
            </a:pPr>
            <a:r>
              <a:rPr lang="es-PY" dirty="0"/>
              <a:t>- Número de familias en la Empresa:</a:t>
            </a:r>
          </a:p>
          <a:p>
            <a:pPr marL="0" indent="0" algn="just">
              <a:buNone/>
            </a:pPr>
            <a:r>
              <a:rPr lang="es-PY" dirty="0" smtClean="0"/>
              <a:t>- Superficie </a:t>
            </a:r>
            <a:r>
              <a:rPr lang="es-PY" dirty="0"/>
              <a:t>por Familia:</a:t>
            </a:r>
          </a:p>
          <a:p>
            <a:pPr marL="0" indent="0" algn="just">
              <a:buNone/>
            </a:pPr>
            <a:r>
              <a:rPr lang="es-PY" dirty="0" smtClean="0"/>
              <a:t>- Superficie </a:t>
            </a:r>
            <a:r>
              <a:rPr lang="es-PY" dirty="0"/>
              <a:t>productiva por Familia:</a:t>
            </a:r>
          </a:p>
          <a:p>
            <a:pPr marL="0" indent="0" algn="just">
              <a:buNone/>
            </a:pPr>
            <a:r>
              <a:rPr lang="es-PY" dirty="0" smtClean="0"/>
              <a:t>- Relación </a:t>
            </a:r>
            <a:r>
              <a:rPr lang="es-PY" dirty="0"/>
              <a:t>Tierra / Hombre:</a:t>
            </a:r>
          </a:p>
          <a:p>
            <a:pPr marL="0" indent="0" algn="just">
              <a:buNone/>
            </a:pPr>
            <a:r>
              <a:rPr lang="es-PY" dirty="0" smtClean="0"/>
              <a:t>- Tipo </a:t>
            </a:r>
            <a:r>
              <a:rPr lang="es-PY" dirty="0"/>
              <a:t>de tenencia de la Tierra:</a:t>
            </a:r>
          </a:p>
          <a:p>
            <a:pPr marL="0" indent="0" algn="just">
              <a:buNone/>
            </a:pPr>
            <a:r>
              <a:rPr lang="es-PY" dirty="0" smtClean="0"/>
              <a:t>- Comercialización</a:t>
            </a:r>
            <a:r>
              <a:rPr lang="es-PY" dirty="0"/>
              <a:t>: </a:t>
            </a:r>
            <a:r>
              <a:rPr lang="es-PY" i="1" dirty="0"/>
              <a:t>dónde, a quién, cómo?</a:t>
            </a:r>
          </a:p>
          <a:p>
            <a:pPr marL="0" indent="0" algn="just">
              <a:buNone/>
            </a:pPr>
            <a:r>
              <a:rPr lang="es-PY" dirty="0" smtClean="0"/>
              <a:t>- Adquisición </a:t>
            </a:r>
            <a:r>
              <a:rPr lang="es-PY" dirty="0"/>
              <a:t>de insumos: </a:t>
            </a:r>
            <a:r>
              <a:rPr lang="es-PY" i="1" dirty="0"/>
              <a:t>de dónde, de quién, cómo?</a:t>
            </a:r>
          </a:p>
          <a:p>
            <a:pPr marL="0" indent="0" algn="just">
              <a:buNone/>
            </a:pPr>
            <a:r>
              <a:rPr lang="es-PY" dirty="0" smtClean="0"/>
              <a:t>- Otros </a:t>
            </a:r>
            <a:r>
              <a:rPr lang="es-PY" dirty="0"/>
              <a:t>aspectos socio – económicos</a:t>
            </a:r>
            <a:r>
              <a:rPr lang="es-PY" dirty="0" smtClean="0"/>
              <a:t>:</a:t>
            </a:r>
          </a:p>
          <a:p>
            <a:pPr marL="0" indent="0" algn="just">
              <a:buNone/>
            </a:pPr>
            <a:endParaRPr lang="es-PY" sz="900" dirty="0"/>
          </a:p>
          <a:p>
            <a:pPr algn="just"/>
            <a:r>
              <a:rPr lang="es-PY" b="1" dirty="0"/>
              <a:t>INFORMACIÓN TÉCNICA ADICIONAL</a:t>
            </a:r>
            <a:endParaRPr lang="es-PY" b="1" dirty="0" smtClean="0"/>
          </a:p>
          <a:p>
            <a:pPr marL="0" indent="0" algn="just">
              <a:buNone/>
            </a:pPr>
            <a:r>
              <a:rPr lang="es-PY" dirty="0"/>
              <a:t>- Clima: </a:t>
            </a:r>
            <a:r>
              <a:rPr lang="es-PY" i="1" dirty="0"/>
              <a:t>precipitación, temperatura, viento, otros.</a:t>
            </a:r>
          </a:p>
          <a:p>
            <a:pPr marL="0" indent="0" algn="just">
              <a:buNone/>
            </a:pPr>
            <a:r>
              <a:rPr lang="es-PY" dirty="0" smtClean="0"/>
              <a:t>- </a:t>
            </a:r>
            <a:r>
              <a:rPr lang="es-PY" dirty="0"/>
              <a:t>Suelo: </a:t>
            </a:r>
            <a:r>
              <a:rPr lang="es-PY" i="1" dirty="0"/>
              <a:t>tipo, composición, fertilidad, erosión, otros.</a:t>
            </a:r>
          </a:p>
          <a:p>
            <a:pPr marL="0" indent="0" algn="just">
              <a:buNone/>
            </a:pPr>
            <a:r>
              <a:rPr lang="es-PY" dirty="0" smtClean="0"/>
              <a:t>- </a:t>
            </a:r>
            <a:r>
              <a:rPr lang="es-PY" dirty="0"/>
              <a:t>Topografía:</a:t>
            </a:r>
          </a:p>
          <a:p>
            <a:pPr marL="0" indent="0" algn="just">
              <a:buNone/>
            </a:pPr>
            <a:r>
              <a:rPr lang="es-PY" dirty="0" smtClean="0"/>
              <a:t>- </a:t>
            </a:r>
            <a:r>
              <a:rPr lang="es-PY" dirty="0"/>
              <a:t>Vegetación predominante:</a:t>
            </a:r>
          </a:p>
          <a:p>
            <a:pPr marL="0" indent="0" algn="just">
              <a:buNone/>
            </a:pPr>
            <a:r>
              <a:rPr lang="es-PY" dirty="0" smtClean="0"/>
              <a:t>- </a:t>
            </a:r>
            <a:r>
              <a:rPr lang="es-PY" dirty="0"/>
              <a:t>Índices de producción: </a:t>
            </a:r>
            <a:r>
              <a:rPr lang="es-PY" i="1" dirty="0"/>
              <a:t>pesos promedios, tasas, edades, otros.</a:t>
            </a: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35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AR" b="1" dirty="0" smtClean="0"/>
              <a:t>Análisis FODA de la Empresa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96875" y="1281869"/>
            <a:ext cx="6619409" cy="5093294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PY" b="1" dirty="0"/>
              <a:t>Análisis de FORTALEZAS, OPORTUNIDADES , DEBILIDADES y </a:t>
            </a:r>
            <a:r>
              <a:rPr lang="es-PY" b="1" dirty="0" smtClean="0"/>
              <a:t>AMENAZAS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Y" b="1" dirty="0"/>
              <a:t/>
            </a:r>
            <a:br>
              <a:rPr lang="es-PY" b="1" dirty="0"/>
            </a:br>
            <a:r>
              <a:rPr lang="es-PY" b="1" dirty="0" smtClean="0"/>
              <a:t>Análisis FODA</a:t>
            </a:r>
          </a:p>
          <a:p>
            <a:pPr marL="0" indent="0" algn="ctr">
              <a:buNone/>
            </a:pPr>
            <a:endParaRPr lang="es-PY" b="1" dirty="0" smtClean="0"/>
          </a:p>
          <a:p>
            <a:pPr algn="just"/>
            <a:r>
              <a:rPr lang="es-PY" sz="1700" dirty="0"/>
              <a:t>Es una herramienta que permite conformar un cuadro de la situación actual de la empresa, permitiendo un </a:t>
            </a:r>
            <a:r>
              <a:rPr lang="es-PY" sz="1700" b="1" i="1" dirty="0"/>
              <a:t>DIAGNÓSTICO</a:t>
            </a:r>
            <a:r>
              <a:rPr lang="es-PY" sz="1700" dirty="0"/>
              <a:t> preciso, para Tomar Decisiones</a:t>
            </a:r>
            <a:r>
              <a:rPr lang="es-PY" sz="1700" dirty="0" smtClean="0"/>
              <a:t>.</a:t>
            </a:r>
          </a:p>
          <a:p>
            <a:pPr algn="just"/>
            <a:endParaRPr lang="es-PY" sz="1700" dirty="0"/>
          </a:p>
          <a:p>
            <a:pPr algn="just"/>
            <a:r>
              <a:rPr lang="es-PY" sz="1700" dirty="0"/>
              <a:t>Herramienta estratégica para conocer su situación y su posición competitiva en el mercado, a fin de potenciar las </a:t>
            </a:r>
            <a:r>
              <a:rPr lang="es-PY" sz="1700" b="1" i="1" dirty="0"/>
              <a:t>FORTALEZAS</a:t>
            </a:r>
            <a:r>
              <a:rPr lang="es-PY" sz="1700" dirty="0"/>
              <a:t>, aprovechar adecuadamente las </a:t>
            </a:r>
            <a:r>
              <a:rPr lang="es-PY" sz="1700" b="1" i="1" dirty="0"/>
              <a:t>OPORTUNIDADES</a:t>
            </a:r>
            <a:r>
              <a:rPr lang="es-PY" sz="1700" dirty="0"/>
              <a:t>, contrarrestar </a:t>
            </a:r>
            <a:r>
              <a:rPr lang="es-PY" sz="1700" b="1" i="1" dirty="0"/>
              <a:t>AMENAZAS</a:t>
            </a:r>
            <a:r>
              <a:rPr lang="es-PY" sz="1700" dirty="0"/>
              <a:t> y corregir </a:t>
            </a:r>
            <a:r>
              <a:rPr lang="es-PY" sz="1700" b="1" i="1" dirty="0"/>
              <a:t>DEBILIDADES</a:t>
            </a:r>
            <a:r>
              <a:rPr lang="es-PY" sz="1700" dirty="0"/>
              <a:t>, transformando </a:t>
            </a:r>
            <a:r>
              <a:rPr lang="es-PY" sz="1700" b="1" i="1" dirty="0"/>
              <a:t>DEBILIDADES</a:t>
            </a:r>
            <a:r>
              <a:rPr lang="es-PY" sz="1700" dirty="0"/>
              <a:t> en </a:t>
            </a:r>
            <a:r>
              <a:rPr lang="es-PY" sz="1700" b="1" i="1" dirty="0"/>
              <a:t>FORTALEZAS</a:t>
            </a:r>
            <a:r>
              <a:rPr lang="es-PY" sz="1700" dirty="0"/>
              <a:t> y </a:t>
            </a:r>
            <a:r>
              <a:rPr lang="es-PY" sz="1700" b="1" i="1" dirty="0"/>
              <a:t>AMENAZAS</a:t>
            </a:r>
            <a:r>
              <a:rPr lang="es-PY" sz="1700" dirty="0"/>
              <a:t> en </a:t>
            </a:r>
            <a:r>
              <a:rPr lang="es-PY" sz="1700" b="1" i="1" dirty="0"/>
              <a:t>OPORTUNIDADES</a:t>
            </a:r>
            <a:r>
              <a:rPr lang="es-PY" sz="1700" dirty="0"/>
              <a:t>.</a:t>
            </a:r>
          </a:p>
          <a:p>
            <a:pPr algn="just"/>
            <a:endParaRPr lang="es-PY" b="1" dirty="0"/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18" y="609104"/>
            <a:ext cx="1576807" cy="607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75" y="679572"/>
            <a:ext cx="1567026" cy="466813"/>
          </a:xfrm>
          <a:prstGeom prst="rect">
            <a:avLst/>
          </a:prstGeom>
        </p:spPr>
      </p:pic>
      <p:sp>
        <p:nvSpPr>
          <p:cNvPr id="6" name="Marcador de posición de número de diapositiva 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r>
              <a:rPr lang="es-ES" dirty="0" smtClean="0"/>
              <a:t>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66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Personalizado 5">
      <a:dk1>
        <a:sysClr val="windowText" lastClr="000000"/>
      </a:dk1>
      <a:lt1>
        <a:sysClr val="window" lastClr="FFFFFF"/>
      </a:lt1>
      <a:dk2>
        <a:srgbClr val="31BA79"/>
      </a:dk2>
      <a:lt2>
        <a:srgbClr val="EBEBEB"/>
      </a:lt2>
      <a:accent1>
        <a:srgbClr val="000099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31BA79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647_TF66741836" id="{D148D1B0-C32F-4861-B46F-F684BCC9B5F4}" vid="{2DAC65D9-64E4-4644-8918-EE70583F0BE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A1C8E2-513F-4C9C-99C7-9AE0E7429B06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inicio de año</Template>
  <TotalTime>0</TotalTime>
  <Words>3684</Words>
  <Application>Microsoft Office PowerPoint</Application>
  <PresentationFormat>Panorámica</PresentationFormat>
  <Paragraphs>776</Paragraphs>
  <Slides>52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8" baseType="lpstr">
      <vt:lpstr>Arial</vt:lpstr>
      <vt:lpstr>Calibri</vt:lpstr>
      <vt:lpstr>Century Gothic</vt:lpstr>
      <vt:lpstr>Wingdings</vt:lpstr>
      <vt:lpstr>Wingdings 3</vt:lpstr>
      <vt:lpstr>Sala de reuniones Ion</vt:lpstr>
      <vt:lpstr>PLANIFICACIÓN E INTEGRACIÓN DE LA PRODUCCIÓN AGRARIA</vt:lpstr>
      <vt:lpstr>Administración de Empresas Agrarias</vt:lpstr>
      <vt:lpstr>Administración de Empresas Agrarias</vt:lpstr>
      <vt:lpstr>Principios Administrativos</vt:lpstr>
      <vt:lpstr>Funciones de la Administración</vt:lpstr>
      <vt:lpstr>Identificación de la Empresa</vt:lpstr>
      <vt:lpstr>Identificación de la Empresa</vt:lpstr>
      <vt:lpstr>Identificación de la Empresa</vt:lpstr>
      <vt:lpstr>Análisis FODA de la Empresa</vt:lpstr>
      <vt:lpstr>Análisis FODA de la Empresa</vt:lpstr>
      <vt:lpstr>Análisis FODA de la Empresa</vt:lpstr>
      <vt:lpstr>Análisis FODA de la Empresa</vt:lpstr>
      <vt:lpstr>Estrategia Empresarial</vt:lpstr>
      <vt:lpstr>Estrategia Empresarial</vt:lpstr>
      <vt:lpstr>Estrategia Empresarial</vt:lpstr>
      <vt:lpstr>Estrategia Empresarial  Misión</vt:lpstr>
      <vt:lpstr>Estrategia Empresarial  Misión</vt:lpstr>
      <vt:lpstr>Estrategia Empresarial  Visión</vt:lpstr>
      <vt:lpstr>Planificación y Determinación de Tamaño de la Empresa  Índice</vt:lpstr>
      <vt:lpstr>Planificación y Determinación de Tamaño de la Empresa  Fases de la Planificación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Planificación y Determinación de Tamaño de la Empresa  Proceso de Toma de Decisiones</vt:lpstr>
      <vt:lpstr>Presentación de PowerPoint</vt:lpstr>
      <vt:lpstr>Presentación de PowerPoint</vt:lpstr>
      <vt:lpstr>Planificación y Determinación de Tamaño de la Empresa  Criterios para determinar tamaño</vt:lpstr>
      <vt:lpstr>Planificación y Determinación de Tamaño de la Empresa  Planificación Física</vt:lpstr>
      <vt:lpstr>Planificación y Determinación de Tamaño de la Empresa  Planificación Física</vt:lpstr>
      <vt:lpstr>Planificación y Determinación de Tamaño de la Empresa  Planificación Física</vt:lpstr>
      <vt:lpstr>Planificación y Determinación de Tamaño de la Empresa  Planificación Física</vt:lpstr>
      <vt:lpstr>Planificación y Determinación de Tamaño de la Empresa  Planificación Física</vt:lpstr>
      <vt:lpstr>Planificación y Determinación de Tamaño de la Empresa  Planificación Física</vt:lpstr>
      <vt:lpstr>Planificación y Determinación de Tamaño de la Empresa  Planificación Física</vt:lpstr>
      <vt:lpstr>Presentación de PowerPoint</vt:lpstr>
      <vt:lpstr>REFLEXIÓN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2022-07-29T15:39:38Z</dcterms:created>
  <dcterms:modified xsi:type="dcterms:W3CDTF">2022-09-08T15:10:16Z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