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840" r:id="rId4"/>
  </p:sldMasterIdLst>
  <p:notesMasterIdLst>
    <p:notesMasterId r:id="rId21"/>
  </p:notesMasterIdLst>
  <p:handoutMasterIdLst>
    <p:handoutMasterId r:id="rId22"/>
  </p:handoutMasterIdLst>
  <p:sldIdLst>
    <p:sldId id="256" r:id="rId5"/>
    <p:sldId id="267" r:id="rId6"/>
    <p:sldId id="271" r:id="rId7"/>
    <p:sldId id="275" r:id="rId8"/>
    <p:sldId id="311" r:id="rId9"/>
    <p:sldId id="313" r:id="rId10"/>
    <p:sldId id="312" r:id="rId11"/>
    <p:sldId id="314" r:id="rId12"/>
    <p:sldId id="315" r:id="rId13"/>
    <p:sldId id="316" r:id="rId14"/>
    <p:sldId id="317" r:id="rId15"/>
    <p:sldId id="318" r:id="rId16"/>
    <p:sldId id="319" r:id="rId17"/>
    <p:sldId id="320" r:id="rId18"/>
    <p:sldId id="321" r:id="rId19"/>
    <p:sldId id="257" r:id="rId20"/>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899" autoAdjust="0"/>
  </p:normalViewPr>
  <p:slideViewPr>
    <p:cSldViewPr snapToGrid="0">
      <p:cViewPr varScale="1">
        <p:scale>
          <a:sx n="89" d="100"/>
          <a:sy n="89" d="100"/>
        </p:scale>
        <p:origin x="432" y="58"/>
      </p:cViewPr>
      <p:guideLst/>
    </p:cSldViewPr>
  </p:slideViewPr>
  <p:notesTextViewPr>
    <p:cViewPr>
      <p:scale>
        <a:sx n="1" d="1"/>
        <a:sy n="1" d="1"/>
      </p:scale>
      <p:origin x="0" y="0"/>
    </p:cViewPr>
  </p:notesTextViewPr>
  <p:notesViewPr>
    <p:cSldViewPr snapToGrid="0">
      <p:cViewPr varScale="1">
        <p:scale>
          <a:sx n="77" d="100"/>
          <a:sy n="77" d="100"/>
        </p:scale>
        <p:origin x="391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xmlns="" id="{A26C0D48-5544-4D1E-92ED-7D29602D5A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posición de fecha 2">
            <a:extLst>
              <a:ext uri="{FF2B5EF4-FFF2-40B4-BE49-F238E27FC236}">
                <a16:creationId xmlns:a16="http://schemas.microsoft.com/office/drawing/2014/main" xmlns="" id="{5A546F38-6843-4BA4-9087-99FDAC1368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73E9C1D-B1C9-4954-B6C0-610922B28CF3}" type="datetime1">
              <a:rPr lang="es-ES" smtClean="0"/>
              <a:t>07/09/2022</a:t>
            </a:fld>
            <a:endParaRPr lang="es-ES" dirty="0"/>
          </a:p>
        </p:txBody>
      </p:sp>
      <p:sp>
        <p:nvSpPr>
          <p:cNvPr id="4" name="Marcador de posición de pie de página 3">
            <a:extLst>
              <a:ext uri="{FF2B5EF4-FFF2-40B4-BE49-F238E27FC236}">
                <a16:creationId xmlns:a16="http://schemas.microsoft.com/office/drawing/2014/main" xmlns="" id="{404D4C3A-831C-48BC-BBE8-779D180697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xmlns="" id="{B78A2E2F-4EBC-4E26-BCA0-463636F0B3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ED2A560-1C91-4773-B7AC-4FDF7293DAA3}" type="slidenum">
              <a:rPr lang="es-ES" smtClean="0"/>
              <a:t>‹Nº›</a:t>
            </a:fld>
            <a:endParaRPr lang="es-ES"/>
          </a:p>
        </p:txBody>
      </p:sp>
    </p:spTree>
    <p:extLst>
      <p:ext uri="{BB962C8B-B14F-4D97-AF65-F5344CB8AC3E}">
        <p14:creationId xmlns:p14="http://schemas.microsoft.com/office/powerpoint/2010/main" val="1679572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66F51-7358-45AF-8531-9AF4F2036A31}" type="datetime1">
              <a:rPr lang="es-ES" smtClean="0"/>
              <a:pPr/>
              <a:t>07/09/2022</a:t>
            </a:fld>
            <a:endParaRPr lang="es-ES"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3F167F0-0840-1348-BFE4-C6298BBC0698}" type="slidenum">
              <a:rPr lang="es-ES" noProof="0" smtClean="0"/>
              <a:t>‹Nº›</a:t>
            </a:fld>
            <a:endParaRPr lang="es-ES" noProof="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a:t>
            </a:fld>
            <a:endParaRPr lang="es-ES"/>
          </a:p>
        </p:txBody>
      </p:sp>
    </p:spTree>
    <p:extLst>
      <p:ext uri="{BB962C8B-B14F-4D97-AF65-F5344CB8AC3E}">
        <p14:creationId xmlns:p14="http://schemas.microsoft.com/office/powerpoint/2010/main" val="1427970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10</a:t>
            </a:fld>
            <a:endParaRPr lang="es-ES"/>
          </a:p>
        </p:txBody>
      </p:sp>
    </p:spTree>
    <p:extLst>
      <p:ext uri="{BB962C8B-B14F-4D97-AF65-F5344CB8AC3E}">
        <p14:creationId xmlns:p14="http://schemas.microsoft.com/office/powerpoint/2010/main" val="1598653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11</a:t>
            </a:fld>
            <a:endParaRPr lang="es-ES"/>
          </a:p>
        </p:txBody>
      </p:sp>
    </p:spTree>
    <p:extLst>
      <p:ext uri="{BB962C8B-B14F-4D97-AF65-F5344CB8AC3E}">
        <p14:creationId xmlns:p14="http://schemas.microsoft.com/office/powerpoint/2010/main" val="1246964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12</a:t>
            </a:fld>
            <a:endParaRPr lang="es-ES"/>
          </a:p>
        </p:txBody>
      </p:sp>
    </p:spTree>
    <p:extLst>
      <p:ext uri="{BB962C8B-B14F-4D97-AF65-F5344CB8AC3E}">
        <p14:creationId xmlns:p14="http://schemas.microsoft.com/office/powerpoint/2010/main" val="668380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13</a:t>
            </a:fld>
            <a:endParaRPr lang="es-ES"/>
          </a:p>
        </p:txBody>
      </p:sp>
    </p:spTree>
    <p:extLst>
      <p:ext uri="{BB962C8B-B14F-4D97-AF65-F5344CB8AC3E}">
        <p14:creationId xmlns:p14="http://schemas.microsoft.com/office/powerpoint/2010/main" val="4143875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14</a:t>
            </a:fld>
            <a:endParaRPr lang="es-ES"/>
          </a:p>
        </p:txBody>
      </p:sp>
    </p:spTree>
    <p:extLst>
      <p:ext uri="{BB962C8B-B14F-4D97-AF65-F5344CB8AC3E}">
        <p14:creationId xmlns:p14="http://schemas.microsoft.com/office/powerpoint/2010/main" val="450313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15</a:t>
            </a:fld>
            <a:endParaRPr lang="es-ES"/>
          </a:p>
        </p:txBody>
      </p:sp>
    </p:spTree>
    <p:extLst>
      <p:ext uri="{BB962C8B-B14F-4D97-AF65-F5344CB8AC3E}">
        <p14:creationId xmlns:p14="http://schemas.microsoft.com/office/powerpoint/2010/main" val="2593562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16</a:t>
            </a:fld>
            <a:endParaRPr lang="es-ES"/>
          </a:p>
        </p:txBody>
      </p:sp>
    </p:spTree>
    <p:extLst>
      <p:ext uri="{BB962C8B-B14F-4D97-AF65-F5344CB8AC3E}">
        <p14:creationId xmlns:p14="http://schemas.microsoft.com/office/powerpoint/2010/main" val="341273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2</a:t>
            </a:fld>
            <a:endParaRPr lang="es-ES"/>
          </a:p>
        </p:txBody>
      </p:sp>
    </p:spTree>
    <p:extLst>
      <p:ext uri="{BB962C8B-B14F-4D97-AF65-F5344CB8AC3E}">
        <p14:creationId xmlns:p14="http://schemas.microsoft.com/office/powerpoint/2010/main" val="249475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3</a:t>
            </a:fld>
            <a:endParaRPr lang="es-ES"/>
          </a:p>
        </p:txBody>
      </p:sp>
    </p:spTree>
    <p:extLst>
      <p:ext uri="{BB962C8B-B14F-4D97-AF65-F5344CB8AC3E}">
        <p14:creationId xmlns:p14="http://schemas.microsoft.com/office/powerpoint/2010/main" val="2815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4</a:t>
            </a:fld>
            <a:endParaRPr lang="es-ES"/>
          </a:p>
        </p:txBody>
      </p:sp>
    </p:spTree>
    <p:extLst>
      <p:ext uri="{BB962C8B-B14F-4D97-AF65-F5344CB8AC3E}">
        <p14:creationId xmlns:p14="http://schemas.microsoft.com/office/powerpoint/2010/main" val="2705210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5</a:t>
            </a:fld>
            <a:endParaRPr lang="es-ES"/>
          </a:p>
        </p:txBody>
      </p:sp>
    </p:spTree>
    <p:extLst>
      <p:ext uri="{BB962C8B-B14F-4D97-AF65-F5344CB8AC3E}">
        <p14:creationId xmlns:p14="http://schemas.microsoft.com/office/powerpoint/2010/main" val="3562308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6</a:t>
            </a:fld>
            <a:endParaRPr lang="es-ES"/>
          </a:p>
        </p:txBody>
      </p:sp>
    </p:spTree>
    <p:extLst>
      <p:ext uri="{BB962C8B-B14F-4D97-AF65-F5344CB8AC3E}">
        <p14:creationId xmlns:p14="http://schemas.microsoft.com/office/powerpoint/2010/main" val="3922181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7</a:t>
            </a:fld>
            <a:endParaRPr lang="es-ES"/>
          </a:p>
        </p:txBody>
      </p:sp>
    </p:spTree>
    <p:extLst>
      <p:ext uri="{BB962C8B-B14F-4D97-AF65-F5344CB8AC3E}">
        <p14:creationId xmlns:p14="http://schemas.microsoft.com/office/powerpoint/2010/main" val="3131264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8</a:t>
            </a:fld>
            <a:endParaRPr lang="es-ES"/>
          </a:p>
        </p:txBody>
      </p:sp>
    </p:spTree>
    <p:extLst>
      <p:ext uri="{BB962C8B-B14F-4D97-AF65-F5344CB8AC3E}">
        <p14:creationId xmlns:p14="http://schemas.microsoft.com/office/powerpoint/2010/main" val="1750078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9</a:t>
            </a:fld>
            <a:endParaRPr lang="es-ES"/>
          </a:p>
        </p:txBody>
      </p:sp>
    </p:spTree>
    <p:extLst>
      <p:ext uri="{BB962C8B-B14F-4D97-AF65-F5344CB8AC3E}">
        <p14:creationId xmlns:p14="http://schemas.microsoft.com/office/powerpoint/2010/main" val="3085430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ángulo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Elipse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Elipse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Elipse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Elipse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lstStyle/>
          <a:p>
            <a:pPr rtl="0"/>
            <a:endParaRPr lang="es-ES" noProof="0"/>
          </a:p>
        </p:txBody>
      </p:sp>
      <p:sp>
        <p:nvSpPr>
          <p:cNvPr id="15" name="Elipse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ítulo 1"/>
          <p:cNvSpPr>
            <a:spLocks noGrp="1"/>
          </p:cNvSpPr>
          <p:nvPr userDrawn="1">
            <p:ph type="ctrTitle"/>
          </p:nvPr>
        </p:nvSpPr>
        <p:spPr>
          <a:xfrm>
            <a:off x="1154955" y="2099733"/>
            <a:ext cx="8825658" cy="2677648"/>
          </a:xfrm>
        </p:spPr>
        <p:txBody>
          <a:bodyPr rtlCol="0" anchor="b"/>
          <a:lstStyle>
            <a:lvl1pPr>
              <a:defRPr sz="5400"/>
            </a:lvl1pPr>
          </a:lstStyle>
          <a:p>
            <a:pPr rtl="0"/>
            <a:r>
              <a:rPr lang="es-ES" noProof="0" smtClean="0"/>
              <a:t>Haga clic para modificar el estilo de título del patrón</a:t>
            </a:r>
            <a:endParaRPr lang="es-ES" noProof="0"/>
          </a:p>
        </p:txBody>
      </p:sp>
      <p:sp>
        <p:nvSpPr>
          <p:cNvPr id="3" name="Subtítulo 2"/>
          <p:cNvSpPr>
            <a:spLocks noGrp="1"/>
          </p:cNvSpPr>
          <p:nvPr userDrawn="1">
            <p:ph type="subTitle" idx="1"/>
          </p:nvPr>
        </p:nvSpPr>
        <p:spPr>
          <a:xfrm>
            <a:off x="1154955" y="4777380"/>
            <a:ext cx="8825658" cy="861420"/>
          </a:xfrm>
        </p:spPr>
        <p:txBody>
          <a:bodyPr rtlCol="0"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smtClean="0"/>
              <a:t>Haga clic para modificar el estilo de subtítulo del patrón</a:t>
            </a:r>
            <a:endParaRPr lang="es-ES" noProof="0"/>
          </a:p>
        </p:txBody>
      </p:sp>
      <p:sp>
        <p:nvSpPr>
          <p:cNvPr id="4" name="Marcador de posición de fecha 3"/>
          <p:cNvSpPr>
            <a:spLocks noGrp="1"/>
          </p:cNvSpPr>
          <p:nvPr userDrawn="1">
            <p:ph type="dt" sz="half" idx="10"/>
          </p:nvPr>
        </p:nvSpPr>
        <p:spPr>
          <a:xfrm rot="5400000">
            <a:off x="10089390" y="1792223"/>
            <a:ext cx="990599" cy="304799"/>
          </a:xfrm>
        </p:spPr>
        <p:txBody>
          <a:bodyPr rtlCol="0" anchor="t"/>
          <a:lstStyle>
            <a:lvl1pPr algn="l">
              <a:defRPr b="0" i="0">
                <a:solidFill>
                  <a:schemeClr val="bg1"/>
                </a:solidFill>
              </a:defRPr>
            </a:lvl1pPr>
          </a:lstStyle>
          <a:p>
            <a:pPr rtl="0"/>
            <a:fld id="{C1ACD9F6-013A-4F1C-9B2F-3B0DA88D8BCB}" type="datetime1">
              <a:rPr lang="es-ES" noProof="0" smtClean="0"/>
              <a:t>07/09/2022</a:t>
            </a:fld>
            <a:endParaRPr lang="es-ES" noProof="0"/>
          </a:p>
        </p:txBody>
      </p:sp>
      <p:sp>
        <p:nvSpPr>
          <p:cNvPr id="5" name="Marcador de posición de pie de página 4"/>
          <p:cNvSpPr>
            <a:spLocks noGrp="1"/>
          </p:cNvSpPr>
          <p:nvPr userDrawn="1">
            <p:ph type="ftr" sz="quarter" idx="11"/>
          </p:nvPr>
        </p:nvSpPr>
        <p:spPr>
          <a:xfrm rot="5400000">
            <a:off x="8959592" y="3226820"/>
            <a:ext cx="3859795" cy="304801"/>
          </a:xfrm>
        </p:spPr>
        <p:txBody>
          <a:bodyPr rtlCol="0"/>
          <a:lstStyle>
            <a:lvl1pPr>
              <a:defRPr b="0" i="0">
                <a:solidFill>
                  <a:schemeClr val="bg1"/>
                </a:solidFill>
              </a:defRPr>
            </a:lvl1pPr>
          </a:lstStyle>
          <a:p>
            <a:pPr rtl="0"/>
            <a:endParaRPr lang="es-ES" noProof="0"/>
          </a:p>
        </p:txBody>
      </p:sp>
      <p:sp>
        <p:nvSpPr>
          <p:cNvPr id="10" name="Rectángulo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userDrawn="1">
            <p:ph type="sldNum" sz="quarter" idx="12"/>
          </p:nvPr>
        </p:nvSpPr>
        <p:spPr>
          <a:xfrm>
            <a:off x="10351008" y="292608"/>
            <a:ext cx="838199" cy="767687"/>
          </a:xfrm>
        </p:spPr>
        <p:txBody>
          <a:bodyPr rtlCol="0"/>
          <a:lstStyle>
            <a:lvl1pPr>
              <a:defRPr sz="2800" b="0" i="0">
                <a:latin typeface="+mj-lt"/>
              </a:defRPr>
            </a:lvl1pPr>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n con leyenda">
    <p:spTree>
      <p:nvGrpSpPr>
        <p:cNvPr id="1" name=""/>
        <p:cNvGrpSpPr/>
        <p:nvPr/>
      </p:nvGrpSpPr>
      <p:grpSpPr>
        <a:xfrm>
          <a:off x="0" y="0"/>
          <a:ext cx="0" cy="0"/>
          <a:chOff x="0" y="0"/>
          <a:chExt cx="0" cy="0"/>
        </a:xfrm>
      </p:grpSpPr>
      <p:grpSp>
        <p:nvGrpSpPr>
          <p:cNvPr id="20" name="Grupo 19"/>
          <p:cNvGrpSpPr/>
          <p:nvPr/>
        </p:nvGrpSpPr>
        <p:grpSpPr>
          <a:xfrm>
            <a:off x="0" y="-2373"/>
            <a:ext cx="12192000" cy="6867027"/>
            <a:chOff x="0" y="-2373"/>
            <a:chExt cx="12192000" cy="6867027"/>
          </a:xfrm>
        </p:grpSpPr>
        <p:sp>
          <p:nvSpPr>
            <p:cNvPr id="12" name="Rectángulo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Elips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ángulo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orma libre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es-ES" noProof="0" smtClean="0"/>
              <a:t>Haga clic para modificar el estilo de título del patrón</a:t>
            </a:r>
            <a:endParaRPr lang="es-ES" noProof="0"/>
          </a:p>
        </p:txBody>
      </p:sp>
      <p:sp>
        <p:nvSpPr>
          <p:cNvPr id="22" name="Marcador de posición de imagen 21">
            <a:extLst>
              <a:ext uri="{FF2B5EF4-FFF2-40B4-BE49-F238E27FC236}">
                <a16:creationId xmlns:a16="http://schemas.microsoft.com/office/drawing/2014/main" xmlns=""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rtlCol="0"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smtClean="0"/>
              <a:t>Haga clic en el icono para agregar una imagen</a:t>
            </a:r>
            <a:endParaRPr lang="es-ES" noProof="0"/>
          </a:p>
        </p:txBody>
      </p:sp>
      <p:sp>
        <p:nvSpPr>
          <p:cNvPr id="4" name="Marcador de posición de texto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39FD374E-CCC7-4E99-BD44-94BBC7CFFF77}" type="datetime1">
              <a:rPr lang="es-ES" noProof="0" smtClean="0"/>
              <a:t>07/09/2022</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4" name="Rectángulo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Marcador de posición de número de diapositiva 6"/>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ido con leyenda">
    <p:spTree>
      <p:nvGrpSpPr>
        <p:cNvPr id="1" name=""/>
        <p:cNvGrpSpPr/>
        <p:nvPr/>
      </p:nvGrpSpPr>
      <p:grpSpPr>
        <a:xfrm>
          <a:off x="0" y="0"/>
          <a:ext cx="0" cy="0"/>
          <a:chOff x="0" y="0"/>
          <a:chExt cx="0" cy="0"/>
        </a:xfrm>
      </p:grpSpPr>
      <p:grpSp>
        <p:nvGrpSpPr>
          <p:cNvPr id="20" name="Grupo 19"/>
          <p:cNvGrpSpPr/>
          <p:nvPr/>
        </p:nvGrpSpPr>
        <p:grpSpPr>
          <a:xfrm>
            <a:off x="0" y="-2373"/>
            <a:ext cx="12192000" cy="6867027"/>
            <a:chOff x="0" y="-2373"/>
            <a:chExt cx="12192000" cy="6867027"/>
          </a:xfrm>
        </p:grpSpPr>
        <p:sp>
          <p:nvSpPr>
            <p:cNvPr id="12" name="Rectángulo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Elips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ángulo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orma libre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Marcador de posición de contenido 10">
            <a:extLst>
              <a:ext uri="{FF2B5EF4-FFF2-40B4-BE49-F238E27FC236}">
                <a16:creationId xmlns:a16="http://schemas.microsoft.com/office/drawing/2014/main" xmlns="" id="{B50BDD93-02DA-4B21-9556-FA8B9894F903}"/>
              </a:ext>
            </a:extLst>
          </p:cNvPr>
          <p:cNvSpPr>
            <a:spLocks noGrp="1"/>
          </p:cNvSpPr>
          <p:nvPr>
            <p:ph sz="quarter" idx="13" hasCustomPrompt="1"/>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Título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es-ES" noProof="0" smtClean="0"/>
              <a:t>Haga clic para modificar el estilo de título del patrón</a:t>
            </a:r>
            <a:endParaRPr lang="es-ES" noProof="0"/>
          </a:p>
        </p:txBody>
      </p:sp>
      <p:sp>
        <p:nvSpPr>
          <p:cNvPr id="4" name="Marcador de posición de texto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30F6E325-D2D9-4AA3-A983-B0C3AC02FD50}" type="datetime1">
              <a:rPr lang="es-ES" noProof="0" smtClean="0"/>
              <a:t>07/09/2022</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4" name="Rectángulo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Marcador de posición de número de diapositiva 6"/>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posición de contenido 2"/>
          <p:cNvSpPr>
            <a:spLocks noGrp="1"/>
          </p:cNvSpPr>
          <p:nvPr>
            <p:ph sz="half" idx="1" hasCustomPrompt="1"/>
          </p:nvPr>
        </p:nvSpPr>
        <p:spPr>
          <a:xfrm>
            <a:off x="1154954" y="2603500"/>
            <a:ext cx="4825158" cy="3416301"/>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208712" y="2603500"/>
            <a:ext cx="4825159" cy="3416300"/>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60B7817A-1322-4F5B-A318-160699A6C817}" type="datetime1">
              <a:rPr lang="es-ES" noProof="0" smtClean="0"/>
              <a:t>07/09/2022</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smtClean="0"/>
              <a:t>Haga clic para modificar el estilo de título del patrón</a:t>
            </a:r>
            <a:endParaRPr lang="es-ES" noProof="0"/>
          </a:p>
        </p:txBody>
      </p:sp>
      <p:sp>
        <p:nvSpPr>
          <p:cNvPr id="3" name="Marcador de posición de texto 2"/>
          <p:cNvSpPr>
            <a:spLocks noGrp="1"/>
          </p:cNvSpPr>
          <p:nvPr>
            <p:ph type="body" idx="1" hasCustomPrompt="1"/>
          </p:nvPr>
        </p:nvSpPr>
        <p:spPr>
          <a:xfrm>
            <a:off x="1154954" y="2603500"/>
            <a:ext cx="4825157"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1154954" y="3179762"/>
            <a:ext cx="4825158" cy="2840039"/>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208712" y="2603500"/>
            <a:ext cx="4825159"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6208710" y="3179762"/>
            <a:ext cx="4825159" cy="2840039"/>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fecha 6"/>
          <p:cNvSpPr>
            <a:spLocks noGrp="1"/>
          </p:cNvSpPr>
          <p:nvPr>
            <p:ph type="dt" sz="half" idx="10"/>
          </p:nvPr>
        </p:nvSpPr>
        <p:spPr/>
        <p:txBody>
          <a:bodyPr rtlCol="0"/>
          <a:lstStyle/>
          <a:p>
            <a:pPr rtl="0"/>
            <a:fld id="{4CF51A17-AFD4-450D-BBBE-8B87B46F4681}" type="datetime1">
              <a:rPr lang="es-ES" noProof="0" smtClean="0"/>
              <a:t>07/09/2022</a:t>
            </a:fld>
            <a:endParaRPr lang="es-ES" noProof="0"/>
          </a:p>
        </p:txBody>
      </p:sp>
      <p:sp>
        <p:nvSpPr>
          <p:cNvPr id="8" name="Marcador de posición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posición de fecha 2"/>
          <p:cNvSpPr>
            <a:spLocks noGrp="1"/>
          </p:cNvSpPr>
          <p:nvPr>
            <p:ph type="dt" sz="half" idx="10"/>
          </p:nvPr>
        </p:nvSpPr>
        <p:spPr/>
        <p:txBody>
          <a:bodyPr rtlCol="0"/>
          <a:lstStyle/>
          <a:p>
            <a:pPr rtl="0"/>
            <a:fld id="{D2607812-B0A4-415B-9C63-697F97AC56F2}" type="datetime1">
              <a:rPr lang="es-ES" noProof="0" smtClean="0"/>
              <a:t>07/09/2022</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F8E731AA-EDDE-49A2-B3F8-DA1DB0B36A7D}" type="datetime1">
              <a:rPr lang="es-ES" noProof="0" smtClean="0"/>
              <a:t>07/09/2022</a:t>
            </a:fld>
            <a:endParaRPr lang="es-ES" noProof="0"/>
          </a:p>
        </p:txBody>
      </p:sp>
      <p:sp>
        <p:nvSpPr>
          <p:cNvPr id="3" name="Marcador de posición de pie de página 2"/>
          <p:cNvSpPr>
            <a:spLocks noGrp="1"/>
          </p:cNvSpPr>
          <p:nvPr>
            <p:ph type="ftr" sz="quarter" idx="11"/>
          </p:nvPr>
        </p:nvSpPr>
        <p:spPr/>
        <p:txBody>
          <a:bodyPr rtlCol="0"/>
          <a:lstStyle/>
          <a:p>
            <a:pPr rtl="0"/>
            <a:endParaRPr lang="es-ES" noProof="0"/>
          </a:p>
        </p:txBody>
      </p:sp>
      <p:sp>
        <p:nvSpPr>
          <p:cNvPr id="7" name="Rectángulo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Marcador de número de diapositiva 3"/>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posición de contenido 2"/>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83569CBF-D15E-45F7-9A71-93D39AFB61B3}" type="datetime1">
              <a:rPr lang="es-ES" noProof="0" smtClean="0"/>
              <a:t>07/09/2022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3" name="Grupo 12"/>
          <p:cNvGrpSpPr/>
          <p:nvPr/>
        </p:nvGrpSpPr>
        <p:grpSpPr>
          <a:xfrm>
            <a:off x="0" y="-2373"/>
            <a:ext cx="12192000" cy="6867027"/>
            <a:chOff x="0" y="-2373"/>
            <a:chExt cx="12192000" cy="6867027"/>
          </a:xfrm>
        </p:grpSpPr>
        <p:sp>
          <p:nvSpPr>
            <p:cNvPr id="11" name="Rectángulo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Elipse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ángulo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677645"/>
            <a:ext cx="4351023" cy="2283824"/>
          </a:xfrm>
        </p:spPr>
        <p:txBody>
          <a:bodyPr rtlCol="0" anchor="ctr"/>
          <a:lstStyle>
            <a:lvl1pPr algn="l">
              <a:defRPr sz="4000" b="0" cap="none"/>
            </a:lvl1pPr>
          </a:lstStyle>
          <a:p>
            <a:pPr rtl="0"/>
            <a:r>
              <a:rPr lang="es-ES" noProof="0" smtClean="0"/>
              <a:t>Haga clic para modificar el estilo de título del patrón</a:t>
            </a:r>
            <a:endParaRPr lang="es-ES" noProof="0"/>
          </a:p>
        </p:txBody>
      </p:sp>
      <p:sp>
        <p:nvSpPr>
          <p:cNvPr id="3" name="Marcador de posición de texto 2"/>
          <p:cNvSpPr>
            <a:spLocks noGrp="1"/>
          </p:cNvSpPr>
          <p:nvPr>
            <p:ph type="body" idx="1" hasCustomPrompt="1"/>
          </p:nvPr>
        </p:nvSpPr>
        <p:spPr>
          <a:xfrm>
            <a:off x="6895558" y="2677644"/>
            <a:ext cx="3755379" cy="2283823"/>
          </a:xfrm>
        </p:spPr>
        <p:txBody>
          <a:bodyPr rtlCol="0"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9ECFE935-7454-4EF5-9A5B-61A55DB40CEE}" type="datetime1">
              <a:rPr lang="es-ES" noProof="0" smtClean="0"/>
              <a:t>07/09/2022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olo título: izquierda">
    <p:spTree>
      <p:nvGrpSpPr>
        <p:cNvPr id="1" name=""/>
        <p:cNvGrpSpPr/>
        <p:nvPr/>
      </p:nvGrpSpPr>
      <p:grpSpPr>
        <a:xfrm>
          <a:off x="0" y="0"/>
          <a:ext cx="0" cy="0"/>
          <a:chOff x="0" y="0"/>
          <a:chExt cx="0" cy="0"/>
        </a:xfrm>
      </p:grpSpPr>
      <p:grpSp>
        <p:nvGrpSpPr>
          <p:cNvPr id="23" name="Grupo 22">
            <a:extLst>
              <a:ext uri="{FF2B5EF4-FFF2-40B4-BE49-F238E27FC236}">
                <a16:creationId xmlns:a16="http://schemas.microsoft.com/office/drawing/2014/main" xmlns=""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smtClean="0"/>
              <a:t>Haga clic para modificar el estilo de título del patrón</a:t>
            </a:r>
            <a:endParaRPr lang="es-ES" noProof="0"/>
          </a:p>
        </p:txBody>
      </p:sp>
      <p:sp>
        <p:nvSpPr>
          <p:cNvPr id="4" name="Marcador de posición de fecha 3"/>
          <p:cNvSpPr>
            <a:spLocks noGrp="1"/>
          </p:cNvSpPr>
          <p:nvPr>
            <p:ph type="dt" sz="half" idx="10"/>
          </p:nvPr>
        </p:nvSpPr>
        <p:spPr/>
        <p:txBody>
          <a:bodyPr rtlCol="0"/>
          <a:lstStyle/>
          <a:p>
            <a:pPr rtl="0"/>
            <a:fld id="{070FF9F6-932A-4C5B-B13A-96F5061CCAB2}" type="datetime1">
              <a:rPr lang="es-ES" noProof="0" smtClean="0"/>
              <a:t>07/09/2022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iñetas como iconos de 5X vertical">
    <p:spTree>
      <p:nvGrpSpPr>
        <p:cNvPr id="1" name=""/>
        <p:cNvGrpSpPr/>
        <p:nvPr/>
      </p:nvGrpSpPr>
      <p:grpSpPr>
        <a:xfrm>
          <a:off x="0" y="0"/>
          <a:ext cx="0" cy="0"/>
          <a:chOff x="0" y="0"/>
          <a:chExt cx="0" cy="0"/>
        </a:xfrm>
      </p:grpSpPr>
      <p:sp>
        <p:nvSpPr>
          <p:cNvPr id="10" name="Marcador de posición de texto 9">
            <a:extLst>
              <a:ext uri="{FF2B5EF4-FFF2-40B4-BE49-F238E27FC236}">
                <a16:creationId xmlns:a16="http://schemas.microsoft.com/office/drawing/2014/main" xmlns=""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6" name="Marcador de posición de texto 9">
            <a:extLst>
              <a:ext uri="{FF2B5EF4-FFF2-40B4-BE49-F238E27FC236}">
                <a16:creationId xmlns:a16="http://schemas.microsoft.com/office/drawing/2014/main" xmlns=""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7" name="Marcador de posición de texto 9">
            <a:extLst>
              <a:ext uri="{FF2B5EF4-FFF2-40B4-BE49-F238E27FC236}">
                <a16:creationId xmlns:a16="http://schemas.microsoft.com/office/drawing/2014/main" xmlns=""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8" name="Marcador de posición de texto 9">
            <a:extLst>
              <a:ext uri="{FF2B5EF4-FFF2-40B4-BE49-F238E27FC236}">
                <a16:creationId xmlns:a16="http://schemas.microsoft.com/office/drawing/2014/main" xmlns=""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9" name="Marcador de posición de texto 9">
            <a:extLst>
              <a:ext uri="{FF2B5EF4-FFF2-40B4-BE49-F238E27FC236}">
                <a16:creationId xmlns:a16="http://schemas.microsoft.com/office/drawing/2014/main" xmlns=""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grpSp>
        <p:nvGrpSpPr>
          <p:cNvPr id="23" name="Grupo 22">
            <a:extLst>
              <a:ext uri="{FF2B5EF4-FFF2-40B4-BE49-F238E27FC236}">
                <a16:creationId xmlns:a16="http://schemas.microsoft.com/office/drawing/2014/main" xmlns=""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smtClean="0"/>
              <a:t>Haga clic para modificar el estilo de título del patrón</a:t>
            </a:r>
            <a:endParaRPr lang="es-ES" noProof="0"/>
          </a:p>
        </p:txBody>
      </p:sp>
      <p:sp>
        <p:nvSpPr>
          <p:cNvPr id="4" name="Marcador de posición de fecha 3"/>
          <p:cNvSpPr>
            <a:spLocks noGrp="1"/>
          </p:cNvSpPr>
          <p:nvPr>
            <p:ph type="dt" sz="half" idx="10"/>
          </p:nvPr>
        </p:nvSpPr>
        <p:spPr/>
        <p:txBody>
          <a:bodyPr rtlCol="0"/>
          <a:lstStyle/>
          <a:p>
            <a:pPr rtl="0"/>
            <a:fld id="{989D52B5-E519-4C7F-B300-7312911560FA}" type="datetime1">
              <a:rPr lang="es-ES" noProof="0" smtClean="0"/>
              <a:t>07/09/2022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imagen 13">
            <a:extLst>
              <a:ext uri="{FF2B5EF4-FFF2-40B4-BE49-F238E27FC236}">
                <a16:creationId xmlns:a16="http://schemas.microsoft.com/office/drawing/2014/main" xmlns="" id="{9DDAF6ED-5E16-4D29-98B7-FB80DB3AAFEC}"/>
              </a:ext>
            </a:extLst>
          </p:cNvPr>
          <p:cNvSpPr>
            <a:spLocks noGrp="1"/>
          </p:cNvSpPr>
          <p:nvPr>
            <p:ph type="pic" sz="quarter" idx="18" hasCustomPrompt="1"/>
          </p:nvPr>
        </p:nvSpPr>
        <p:spPr>
          <a:xfrm>
            <a:off x="5870575" y="1840504"/>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1" name="Marcador de posición de imagen 13">
            <a:extLst>
              <a:ext uri="{FF2B5EF4-FFF2-40B4-BE49-F238E27FC236}">
                <a16:creationId xmlns:a16="http://schemas.microsoft.com/office/drawing/2014/main" xmlns="" id="{8C305CB7-F303-430E-951A-7FC6F97062AA}"/>
              </a:ext>
            </a:extLst>
          </p:cNvPr>
          <p:cNvSpPr>
            <a:spLocks noGrp="1"/>
          </p:cNvSpPr>
          <p:nvPr>
            <p:ph type="pic" sz="quarter" idx="19" hasCustomPrompt="1"/>
          </p:nvPr>
        </p:nvSpPr>
        <p:spPr>
          <a:xfrm>
            <a:off x="5870575" y="2652849"/>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2" name="Marcador de posición de imagen 13">
            <a:extLst>
              <a:ext uri="{FF2B5EF4-FFF2-40B4-BE49-F238E27FC236}">
                <a16:creationId xmlns:a16="http://schemas.microsoft.com/office/drawing/2014/main" xmlns="" id="{84D427E5-ED69-4A46-A9B7-F4DC4466F320}"/>
              </a:ext>
            </a:extLst>
          </p:cNvPr>
          <p:cNvSpPr>
            <a:spLocks noGrp="1"/>
          </p:cNvSpPr>
          <p:nvPr>
            <p:ph type="pic" sz="quarter" idx="20" hasCustomPrompt="1"/>
          </p:nvPr>
        </p:nvSpPr>
        <p:spPr>
          <a:xfrm>
            <a:off x="5870575" y="3465194"/>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4" name="Marcador de posición de imagen 13">
            <a:extLst>
              <a:ext uri="{FF2B5EF4-FFF2-40B4-BE49-F238E27FC236}">
                <a16:creationId xmlns:a16="http://schemas.microsoft.com/office/drawing/2014/main" xmlns="" id="{3DDA902F-61D6-4F1C-86C6-D1F5584AE8B3}"/>
              </a:ext>
            </a:extLst>
          </p:cNvPr>
          <p:cNvSpPr>
            <a:spLocks noGrp="1"/>
          </p:cNvSpPr>
          <p:nvPr>
            <p:ph type="pic" sz="quarter" idx="21" hasCustomPrompt="1"/>
          </p:nvPr>
        </p:nvSpPr>
        <p:spPr>
          <a:xfrm>
            <a:off x="5870575" y="4277539"/>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6" name="Marcador de posición de imagen 13">
            <a:extLst>
              <a:ext uri="{FF2B5EF4-FFF2-40B4-BE49-F238E27FC236}">
                <a16:creationId xmlns:a16="http://schemas.microsoft.com/office/drawing/2014/main" xmlns="" id="{D8B6871A-9C69-4437-A5AD-A0400BAF2C6D}"/>
              </a:ext>
            </a:extLst>
          </p:cNvPr>
          <p:cNvSpPr>
            <a:spLocks noGrp="1"/>
          </p:cNvSpPr>
          <p:nvPr>
            <p:ph type="pic" sz="quarter" idx="23" hasCustomPrompt="1"/>
          </p:nvPr>
        </p:nvSpPr>
        <p:spPr>
          <a:xfrm>
            <a:off x="5870575" y="5089882"/>
            <a:ext cx="536616" cy="536616"/>
          </a:xfrm>
        </p:spPr>
        <p:txBody>
          <a:bodyPr lIns="0" tIns="0" rIns="0" bIns="0" rtlCol="0" anchor="ctr">
            <a:normAutofit/>
          </a:bodyPr>
          <a:lstStyle>
            <a:lvl1pPr marL="0" indent="0" algn="ctr">
              <a:buNone/>
              <a:defRPr sz="1100" i="1"/>
            </a:lvl1pPr>
          </a:lstStyle>
          <a:p>
            <a:pPr rtl="0"/>
            <a:r>
              <a:rPr lang="es-ES" noProof="0"/>
              <a:t>Icono</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viñetas icono vertical claro">
    <p:spTree>
      <p:nvGrpSpPr>
        <p:cNvPr id="1" name=""/>
        <p:cNvGrpSpPr/>
        <p:nvPr/>
      </p:nvGrpSpPr>
      <p:grpSpPr>
        <a:xfrm>
          <a:off x="0" y="0"/>
          <a:ext cx="0" cy="0"/>
          <a:chOff x="0" y="0"/>
          <a:chExt cx="0" cy="0"/>
        </a:xfrm>
      </p:grpSpPr>
      <p:sp>
        <p:nvSpPr>
          <p:cNvPr id="31" name="Elipse 30">
            <a:extLst>
              <a:ext uri="{FF2B5EF4-FFF2-40B4-BE49-F238E27FC236}">
                <a16:creationId xmlns:a16="http://schemas.microsoft.com/office/drawing/2014/main" xmlns=""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2" name="Marcador de posición de imagen 9">
            <a:extLst>
              <a:ext uri="{FF2B5EF4-FFF2-40B4-BE49-F238E27FC236}">
                <a16:creationId xmlns:a16="http://schemas.microsoft.com/office/drawing/2014/main" xmlns=""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9" name="Elipse 28">
            <a:extLst>
              <a:ext uri="{FF2B5EF4-FFF2-40B4-BE49-F238E27FC236}">
                <a16:creationId xmlns:a16="http://schemas.microsoft.com/office/drawing/2014/main" xmlns=""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Marcador de posición de imagen 9">
            <a:extLst>
              <a:ext uri="{FF2B5EF4-FFF2-40B4-BE49-F238E27FC236}">
                <a16:creationId xmlns:a16="http://schemas.microsoft.com/office/drawing/2014/main" xmlns=""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2" name="Elipse 21">
            <a:extLst>
              <a:ext uri="{FF2B5EF4-FFF2-40B4-BE49-F238E27FC236}">
                <a16:creationId xmlns:a16="http://schemas.microsoft.com/office/drawing/2014/main" xmlns=""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Elipse 2">
            <a:extLst>
              <a:ext uri="{FF2B5EF4-FFF2-40B4-BE49-F238E27FC236}">
                <a16:creationId xmlns:a16="http://schemas.microsoft.com/office/drawing/2014/main" xmlns=""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nvGrpSpPr>
          <p:cNvPr id="23" name="Grupo 22">
            <a:extLst>
              <a:ext uri="{FF2B5EF4-FFF2-40B4-BE49-F238E27FC236}">
                <a16:creationId xmlns:a16="http://schemas.microsoft.com/office/drawing/2014/main" xmlns=""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smtClean="0"/>
              <a:t>Haga clic para modificar el estilo de título del patrón</a:t>
            </a:r>
            <a:endParaRPr lang="es-ES" noProof="0"/>
          </a:p>
        </p:txBody>
      </p:sp>
      <p:sp>
        <p:nvSpPr>
          <p:cNvPr id="4" name="Marcador de posición de fecha 3"/>
          <p:cNvSpPr>
            <a:spLocks noGrp="1"/>
          </p:cNvSpPr>
          <p:nvPr>
            <p:ph type="dt" sz="half" idx="10"/>
          </p:nvPr>
        </p:nvSpPr>
        <p:spPr/>
        <p:txBody>
          <a:bodyPr rtlCol="0"/>
          <a:lstStyle/>
          <a:p>
            <a:pPr rtl="0"/>
            <a:fld id="{2C88888B-5B6B-4403-AD59-31324B28492C}" type="datetime1">
              <a:rPr lang="es-ES" noProof="0" smtClean="0"/>
              <a:t>07/09/2022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xmlns=""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xmlns=""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6" name="Marcador de posición de texto 13">
            <a:extLst>
              <a:ext uri="{FF2B5EF4-FFF2-40B4-BE49-F238E27FC236}">
                <a16:creationId xmlns:a16="http://schemas.microsoft.com/office/drawing/2014/main" xmlns=""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8" name="Marcador de posición de texto 13">
            <a:extLst>
              <a:ext uri="{FF2B5EF4-FFF2-40B4-BE49-F238E27FC236}">
                <a16:creationId xmlns:a16="http://schemas.microsoft.com/office/drawing/2014/main" xmlns=""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0" name="Marcador de posición de imagen 9">
            <a:extLst>
              <a:ext uri="{FF2B5EF4-FFF2-40B4-BE49-F238E27FC236}">
                <a16:creationId xmlns:a16="http://schemas.microsoft.com/office/drawing/2014/main" xmlns=""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4" name="Marcador de posición de imagen 9">
            <a:extLst>
              <a:ext uri="{FF2B5EF4-FFF2-40B4-BE49-F238E27FC236}">
                <a16:creationId xmlns:a16="http://schemas.microsoft.com/office/drawing/2014/main" xmlns=""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 viñetas icono vertical">
    <p:spTree>
      <p:nvGrpSpPr>
        <p:cNvPr id="1" name=""/>
        <p:cNvGrpSpPr/>
        <p:nvPr/>
      </p:nvGrpSpPr>
      <p:grpSpPr>
        <a:xfrm>
          <a:off x="0" y="0"/>
          <a:ext cx="0" cy="0"/>
          <a:chOff x="0" y="0"/>
          <a:chExt cx="0" cy="0"/>
        </a:xfrm>
      </p:grpSpPr>
      <p:sp>
        <p:nvSpPr>
          <p:cNvPr id="20" name="Elipse 19">
            <a:extLst>
              <a:ext uri="{FF2B5EF4-FFF2-40B4-BE49-F238E27FC236}">
                <a16:creationId xmlns:a16="http://schemas.microsoft.com/office/drawing/2014/main" xmlns=""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Marcador de posición de imagen 9">
            <a:extLst>
              <a:ext uri="{FF2B5EF4-FFF2-40B4-BE49-F238E27FC236}">
                <a16:creationId xmlns:a16="http://schemas.microsoft.com/office/drawing/2014/main" xmlns=""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2" name="Elipse 21">
            <a:extLst>
              <a:ext uri="{FF2B5EF4-FFF2-40B4-BE49-F238E27FC236}">
                <a16:creationId xmlns:a16="http://schemas.microsoft.com/office/drawing/2014/main" xmlns=""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4" name="Marcador de posición de imagen 9">
            <a:extLst>
              <a:ext uri="{FF2B5EF4-FFF2-40B4-BE49-F238E27FC236}">
                <a16:creationId xmlns:a16="http://schemas.microsoft.com/office/drawing/2014/main" xmlns=""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9" name="Elipse 28">
            <a:extLst>
              <a:ext uri="{FF2B5EF4-FFF2-40B4-BE49-F238E27FC236}">
                <a16:creationId xmlns:a16="http://schemas.microsoft.com/office/drawing/2014/main" xmlns=""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Elipse 29">
            <a:extLst>
              <a:ext uri="{FF2B5EF4-FFF2-40B4-BE49-F238E27FC236}">
                <a16:creationId xmlns:a16="http://schemas.microsoft.com/office/drawing/2014/main" xmlns=""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Marcador de posición de imagen 9">
            <a:extLst>
              <a:ext uri="{FF2B5EF4-FFF2-40B4-BE49-F238E27FC236}">
                <a16:creationId xmlns:a16="http://schemas.microsoft.com/office/drawing/2014/main" xmlns=""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32" name="Marcador de posición de imagen 9">
            <a:extLst>
              <a:ext uri="{FF2B5EF4-FFF2-40B4-BE49-F238E27FC236}">
                <a16:creationId xmlns:a16="http://schemas.microsoft.com/office/drawing/2014/main" xmlns=""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grpSp>
        <p:nvGrpSpPr>
          <p:cNvPr id="23" name="Grupo 22">
            <a:extLst>
              <a:ext uri="{FF2B5EF4-FFF2-40B4-BE49-F238E27FC236}">
                <a16:creationId xmlns:a16="http://schemas.microsoft.com/office/drawing/2014/main" xmlns=""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smtClean="0"/>
              <a:t>Haga clic para modificar el estilo de título del patrón</a:t>
            </a:r>
            <a:endParaRPr lang="es-ES" noProof="0"/>
          </a:p>
        </p:txBody>
      </p:sp>
      <p:sp>
        <p:nvSpPr>
          <p:cNvPr id="4" name="Marcador de posición de fecha 3"/>
          <p:cNvSpPr>
            <a:spLocks noGrp="1"/>
          </p:cNvSpPr>
          <p:nvPr>
            <p:ph type="dt" sz="half" idx="10"/>
          </p:nvPr>
        </p:nvSpPr>
        <p:spPr/>
        <p:txBody>
          <a:bodyPr rtlCol="0"/>
          <a:lstStyle/>
          <a:p>
            <a:pPr rtl="0"/>
            <a:fld id="{4D3372E8-BF4D-4155-9AFF-99D8704387F6}" type="datetime1">
              <a:rPr lang="es-ES" noProof="0" smtClean="0"/>
              <a:t>07/09/2022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xmlns=""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xmlns=""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6" name="Marcador de posición de texto 13">
            <a:extLst>
              <a:ext uri="{FF2B5EF4-FFF2-40B4-BE49-F238E27FC236}">
                <a16:creationId xmlns:a16="http://schemas.microsoft.com/office/drawing/2014/main" xmlns=""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8" name="Marcador de posición de texto 13">
            <a:extLst>
              <a:ext uri="{FF2B5EF4-FFF2-40B4-BE49-F238E27FC236}">
                <a16:creationId xmlns:a16="http://schemas.microsoft.com/office/drawing/2014/main" xmlns=""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es-ES" noProof="0"/>
              <a:t>Editar descripción de la viñeta</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viñetas icono vertical">
    <p:spTree>
      <p:nvGrpSpPr>
        <p:cNvPr id="1" name=""/>
        <p:cNvGrpSpPr/>
        <p:nvPr/>
      </p:nvGrpSpPr>
      <p:grpSpPr>
        <a:xfrm>
          <a:off x="0" y="0"/>
          <a:ext cx="0" cy="0"/>
          <a:chOff x="0" y="0"/>
          <a:chExt cx="0" cy="0"/>
        </a:xfrm>
      </p:grpSpPr>
      <p:sp>
        <p:nvSpPr>
          <p:cNvPr id="29" name="Elipse 28">
            <a:extLst>
              <a:ext uri="{FF2B5EF4-FFF2-40B4-BE49-F238E27FC236}">
                <a16:creationId xmlns:a16="http://schemas.microsoft.com/office/drawing/2014/main" xmlns=""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Elipse 29">
            <a:extLst>
              <a:ext uri="{FF2B5EF4-FFF2-40B4-BE49-F238E27FC236}">
                <a16:creationId xmlns:a16="http://schemas.microsoft.com/office/drawing/2014/main" xmlns=""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Marcador de posición de imagen 9">
            <a:extLst>
              <a:ext uri="{FF2B5EF4-FFF2-40B4-BE49-F238E27FC236}">
                <a16:creationId xmlns:a16="http://schemas.microsoft.com/office/drawing/2014/main" xmlns=""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32" name="Marcador de posición de imagen 9">
            <a:extLst>
              <a:ext uri="{FF2B5EF4-FFF2-40B4-BE49-F238E27FC236}">
                <a16:creationId xmlns:a16="http://schemas.microsoft.com/office/drawing/2014/main" xmlns=""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grpSp>
        <p:nvGrpSpPr>
          <p:cNvPr id="23" name="Grupo 22">
            <a:extLst>
              <a:ext uri="{FF2B5EF4-FFF2-40B4-BE49-F238E27FC236}">
                <a16:creationId xmlns:a16="http://schemas.microsoft.com/office/drawing/2014/main" xmlns=""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smtClean="0"/>
              <a:t>Haga clic para modificar el estilo de título del patrón</a:t>
            </a:r>
            <a:endParaRPr lang="es-ES" noProof="0"/>
          </a:p>
        </p:txBody>
      </p:sp>
      <p:sp>
        <p:nvSpPr>
          <p:cNvPr id="4" name="Marcador de posición de fecha 3"/>
          <p:cNvSpPr>
            <a:spLocks noGrp="1"/>
          </p:cNvSpPr>
          <p:nvPr>
            <p:ph type="dt" sz="half" idx="10"/>
          </p:nvPr>
        </p:nvSpPr>
        <p:spPr/>
        <p:txBody>
          <a:bodyPr rtlCol="0"/>
          <a:lstStyle/>
          <a:p>
            <a:pPr rtl="0"/>
            <a:fld id="{835F7FC3-4986-41D3-8450-7E9589F36E30}" type="datetime1">
              <a:rPr lang="es-ES" noProof="0" smtClean="0"/>
              <a:t>07/09/2022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xmlns="" id="{9ADD13A9-A8EA-4B1C-AE31-FE189E0E8B86}"/>
              </a:ext>
            </a:extLst>
          </p:cNvPr>
          <p:cNvSpPr>
            <a:spLocks noGrp="1"/>
          </p:cNvSpPr>
          <p:nvPr>
            <p:ph type="body" sz="quarter" idx="14" hasCustomPrompt="1"/>
          </p:nvPr>
        </p:nvSpPr>
        <p:spPr>
          <a:xfrm>
            <a:off x="5756275" y="3785996"/>
            <a:ext cx="2325688" cy="1503455"/>
          </a:xfrm>
        </p:spPr>
        <p:txBody>
          <a:bodyPr rtlCol="0">
            <a:noAutofit/>
          </a:bodyPr>
          <a:lstStyle>
            <a:lvl1pPr marL="0" indent="0" algn="ctr">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xmlns="" id="{A2BAC124-81DA-4B8B-86CD-75C69A4D0DBB}"/>
              </a:ext>
            </a:extLst>
          </p:cNvPr>
          <p:cNvSpPr>
            <a:spLocks noGrp="1"/>
          </p:cNvSpPr>
          <p:nvPr>
            <p:ph type="body" sz="quarter" idx="16" hasCustomPrompt="1"/>
          </p:nvPr>
        </p:nvSpPr>
        <p:spPr>
          <a:xfrm>
            <a:off x="8167235" y="3785996"/>
            <a:ext cx="2325688" cy="1503455"/>
          </a:xfrm>
        </p:spPr>
        <p:txBody>
          <a:bodyPr rtlCol="0">
            <a:noAutofit/>
          </a:bodyPr>
          <a:lstStyle>
            <a:lvl1pPr marL="0" indent="0" algn="ctr">
              <a:buNone/>
              <a:defRPr sz="1200"/>
            </a:lvl1pPr>
          </a:lstStyle>
          <a:p>
            <a:pPr lvl="0" rtl="0"/>
            <a:r>
              <a:rPr lang="es-ES" noProof="0"/>
              <a:t>Editar descripción de la viñeta</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viñetas icono horizontal">
    <p:spTree>
      <p:nvGrpSpPr>
        <p:cNvPr id="1" name=""/>
        <p:cNvGrpSpPr/>
        <p:nvPr/>
      </p:nvGrpSpPr>
      <p:grpSpPr>
        <a:xfrm>
          <a:off x="0" y="0"/>
          <a:ext cx="0" cy="0"/>
          <a:chOff x="0" y="0"/>
          <a:chExt cx="0" cy="0"/>
        </a:xfrm>
      </p:grpSpPr>
      <p:sp>
        <p:nvSpPr>
          <p:cNvPr id="32" name="Elipse 31">
            <a:extLst>
              <a:ext uri="{FF2B5EF4-FFF2-40B4-BE49-F238E27FC236}">
                <a16:creationId xmlns:a16="http://schemas.microsoft.com/office/drawing/2014/main" xmlns=""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Marcador de posición de imagen 9">
            <a:extLst>
              <a:ext uri="{FF2B5EF4-FFF2-40B4-BE49-F238E27FC236}">
                <a16:creationId xmlns:a16="http://schemas.microsoft.com/office/drawing/2014/main" xmlns=""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9" name="Elipse 28">
            <a:extLst>
              <a:ext uri="{FF2B5EF4-FFF2-40B4-BE49-F238E27FC236}">
                <a16:creationId xmlns:a16="http://schemas.microsoft.com/office/drawing/2014/main" xmlns=""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Marcador de posición de imagen 9">
            <a:extLst>
              <a:ext uri="{FF2B5EF4-FFF2-40B4-BE49-F238E27FC236}">
                <a16:creationId xmlns:a16="http://schemas.microsoft.com/office/drawing/2014/main" xmlns=""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grpSp>
        <p:nvGrpSpPr>
          <p:cNvPr id="23" name="Grupo 22">
            <a:extLst>
              <a:ext uri="{FF2B5EF4-FFF2-40B4-BE49-F238E27FC236}">
                <a16:creationId xmlns:a16="http://schemas.microsoft.com/office/drawing/2014/main" xmlns=""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smtClean="0"/>
              <a:t>Haga clic para modificar el estilo de título del patrón</a:t>
            </a:r>
            <a:endParaRPr lang="es-ES" noProof="0"/>
          </a:p>
        </p:txBody>
      </p:sp>
      <p:sp>
        <p:nvSpPr>
          <p:cNvPr id="4" name="Marcador de posición de fecha 3"/>
          <p:cNvSpPr>
            <a:spLocks noGrp="1"/>
          </p:cNvSpPr>
          <p:nvPr>
            <p:ph type="dt" sz="half" idx="10"/>
          </p:nvPr>
        </p:nvSpPr>
        <p:spPr/>
        <p:txBody>
          <a:bodyPr rtlCol="0"/>
          <a:lstStyle/>
          <a:p>
            <a:pPr rtl="0"/>
            <a:fld id="{22333FD8-864A-4560-9F36-DDB61130B9B0}" type="datetime1">
              <a:rPr lang="es-ES" noProof="0" smtClean="0"/>
              <a:t>07/09/2022</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xmlns="" id="{9ADD13A9-A8EA-4B1C-AE31-FE189E0E8B86}"/>
              </a:ext>
            </a:extLst>
          </p:cNvPr>
          <p:cNvSpPr>
            <a:spLocks noGrp="1"/>
          </p:cNvSpPr>
          <p:nvPr>
            <p:ph type="body" sz="quarter" idx="14" hasCustomPrompt="1"/>
          </p:nvPr>
        </p:nvSpPr>
        <p:spPr>
          <a:xfrm>
            <a:off x="6189670" y="1840992"/>
            <a:ext cx="2095046" cy="1225056"/>
          </a:xfrm>
        </p:spPr>
        <p:txBody>
          <a:bodyPr rtlCol="0" anchor="ctr">
            <a:noAutofit/>
          </a:bodyPr>
          <a:lstStyle>
            <a:lvl1pPr marL="0" indent="0" algn="l">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xmlns="" id="{A2BAC124-81DA-4B8B-86CD-75C69A4D0DBB}"/>
              </a:ext>
            </a:extLst>
          </p:cNvPr>
          <p:cNvSpPr>
            <a:spLocks noGrp="1"/>
          </p:cNvSpPr>
          <p:nvPr>
            <p:ph type="body" sz="quarter" idx="16" hasCustomPrompt="1"/>
          </p:nvPr>
        </p:nvSpPr>
        <p:spPr>
          <a:xfrm>
            <a:off x="9519533" y="1840992"/>
            <a:ext cx="2095046" cy="1225056"/>
          </a:xfrm>
        </p:spPr>
        <p:txBody>
          <a:bodyPr rtlCol="0" anchor="ctr">
            <a:noAutofit/>
          </a:bodyPr>
          <a:lstStyle>
            <a:lvl1pPr marL="0" indent="0" algn="l">
              <a:buNone/>
              <a:defRPr sz="1200"/>
            </a:lvl1pPr>
          </a:lstStyle>
          <a:p>
            <a:pPr lvl="0" rtl="0"/>
            <a:r>
              <a:rPr lang="es-ES" noProof="0"/>
              <a:t>Editar descripción de la viñeta</a:t>
            </a:r>
          </a:p>
        </p:txBody>
      </p:sp>
      <p:sp>
        <p:nvSpPr>
          <p:cNvPr id="26" name="Marcador de posición de texto 13">
            <a:extLst>
              <a:ext uri="{FF2B5EF4-FFF2-40B4-BE49-F238E27FC236}">
                <a16:creationId xmlns:a16="http://schemas.microsoft.com/office/drawing/2014/main" xmlns="" id="{B493D355-B592-4395-8255-D1D4FB1CF1A6}"/>
              </a:ext>
            </a:extLst>
          </p:cNvPr>
          <p:cNvSpPr>
            <a:spLocks noGrp="1"/>
          </p:cNvSpPr>
          <p:nvPr>
            <p:ph type="body" sz="quarter" idx="18" hasCustomPrompt="1"/>
          </p:nvPr>
        </p:nvSpPr>
        <p:spPr>
          <a:xfrm>
            <a:off x="6189670" y="3891529"/>
            <a:ext cx="2095046" cy="1222144"/>
          </a:xfrm>
        </p:spPr>
        <p:txBody>
          <a:bodyPr rtlCol="0" anchor="ctr">
            <a:noAutofit/>
          </a:bodyPr>
          <a:lstStyle>
            <a:lvl1pPr marL="0" indent="0" algn="l">
              <a:buNone/>
              <a:defRPr sz="1200"/>
            </a:lvl1pPr>
          </a:lstStyle>
          <a:p>
            <a:pPr lvl="0" rtl="0"/>
            <a:r>
              <a:rPr lang="es-ES" noProof="0"/>
              <a:t>Editar descripción de la viñeta</a:t>
            </a:r>
          </a:p>
        </p:txBody>
      </p:sp>
      <p:sp>
        <p:nvSpPr>
          <p:cNvPr id="28" name="Marcador de posición de texto 13">
            <a:extLst>
              <a:ext uri="{FF2B5EF4-FFF2-40B4-BE49-F238E27FC236}">
                <a16:creationId xmlns:a16="http://schemas.microsoft.com/office/drawing/2014/main" xmlns="" id="{D0A496BB-AA13-44AE-AFA6-30D4ED5099E9}"/>
              </a:ext>
            </a:extLst>
          </p:cNvPr>
          <p:cNvSpPr>
            <a:spLocks noGrp="1"/>
          </p:cNvSpPr>
          <p:nvPr>
            <p:ph type="body" sz="quarter" idx="20" hasCustomPrompt="1"/>
          </p:nvPr>
        </p:nvSpPr>
        <p:spPr>
          <a:xfrm>
            <a:off x="9519533" y="3891529"/>
            <a:ext cx="2095046" cy="1222144"/>
          </a:xfrm>
        </p:spPr>
        <p:txBody>
          <a:bodyPr rtlCol="0" anchor="ctr">
            <a:noAutofit/>
          </a:bodyPr>
          <a:lstStyle>
            <a:lvl1pPr marL="0" indent="0" algn="l">
              <a:buNone/>
              <a:defRPr sz="1200"/>
            </a:lvl1pPr>
          </a:lstStyle>
          <a:p>
            <a:pPr lvl="0" rtl="0"/>
            <a:r>
              <a:rPr lang="es-ES" noProof="0"/>
              <a:t>Editar descripción de la viñeta</a:t>
            </a:r>
          </a:p>
        </p:txBody>
      </p:sp>
      <p:sp>
        <p:nvSpPr>
          <p:cNvPr id="20" name="Elipse 19">
            <a:extLst>
              <a:ext uri="{FF2B5EF4-FFF2-40B4-BE49-F238E27FC236}">
                <a16:creationId xmlns:a16="http://schemas.microsoft.com/office/drawing/2014/main" xmlns=""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Marcador de posición de imagen 9">
            <a:extLst>
              <a:ext uri="{FF2B5EF4-FFF2-40B4-BE49-F238E27FC236}">
                <a16:creationId xmlns:a16="http://schemas.microsoft.com/office/drawing/2014/main" xmlns=""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2" name="Elipse 21">
            <a:extLst>
              <a:ext uri="{FF2B5EF4-FFF2-40B4-BE49-F238E27FC236}">
                <a16:creationId xmlns:a16="http://schemas.microsoft.com/office/drawing/2014/main" xmlns=""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4" name="Marcador de posición de imagen 9">
            <a:extLst>
              <a:ext uri="{FF2B5EF4-FFF2-40B4-BE49-F238E27FC236}">
                <a16:creationId xmlns:a16="http://schemas.microsoft.com/office/drawing/2014/main" xmlns=""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upo 8"/>
          <p:cNvGrpSpPr/>
          <p:nvPr/>
        </p:nvGrpSpPr>
        <p:grpSpPr>
          <a:xfrm>
            <a:off x="0" y="-2373"/>
            <a:ext cx="12192000" cy="6867027"/>
            <a:chOff x="0" y="-2373"/>
            <a:chExt cx="12192000" cy="6867027"/>
          </a:xfrm>
        </p:grpSpPr>
        <p:sp>
          <p:nvSpPr>
            <p:cNvPr id="26" name="Rectángulo 25"/>
            <p:cNvSpPr/>
            <p:nvPr/>
          </p:nvSpPr>
          <p:spPr>
            <a:xfrm>
              <a:off x="0" y="0"/>
              <a:ext cx="12192000" cy="6858000"/>
            </a:xfrm>
            <a:prstGeom prst="rect">
              <a:avLst/>
            </a:prstGeom>
            <a:blipFill>
              <a:blip r:embed="rId17">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Elips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orma libre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orma libre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Marcador de posición de título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pPr rtl="0"/>
            <a:fld id="{66718DFF-D654-4532-A1B0-A42FE70F9FB3}" type="datetime1">
              <a:rPr lang="es-ES" noProof="0" smtClean="0"/>
              <a:t>07/09/2022</a:t>
            </a:fld>
            <a:endParaRPr lang="es-ES" noProof="0"/>
          </a:p>
        </p:txBody>
      </p:sp>
      <p:sp>
        <p:nvSpPr>
          <p:cNvPr id="5" name="Marcador de posición de pie de página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pPr rtl="0"/>
            <a:endParaRPr lang="es-ES" noProof="0"/>
          </a:p>
        </p:txBody>
      </p:sp>
      <p:sp>
        <p:nvSpPr>
          <p:cNvPr id="22" name="Rectángulo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47" r:id="rId15"/>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support.office.com/es-ES/article/edit-your-school-presentation-44445997-6769-4d44-8b30-f9e3050adbfb?ui=es-ES&amp;rs=es-ES&amp;ad=ES"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129B41E-FC51-4047-9C2D-7FA6782DAFEB}"/>
              </a:ext>
            </a:extLst>
          </p:cNvPr>
          <p:cNvSpPr>
            <a:spLocks noGrp="1"/>
          </p:cNvSpPr>
          <p:nvPr>
            <p:ph type="ctrTitle"/>
          </p:nvPr>
        </p:nvSpPr>
        <p:spPr>
          <a:xfrm>
            <a:off x="2711269" y="2358638"/>
            <a:ext cx="7082211" cy="2615013"/>
          </a:xfrm>
        </p:spPr>
        <p:txBody>
          <a:bodyPr rtlCol="0"/>
          <a:lstStyle/>
          <a:p>
            <a:pPr algn="ctr"/>
            <a:r>
              <a:rPr lang="es-PY" sz="4800" dirty="0" smtClean="0">
                <a:solidFill>
                  <a:schemeClr val="bg1"/>
                </a:solidFill>
              </a:rPr>
              <a:t>CONSTRUCCIÓN Y ANÁLISIS DE LOS FLUJOS DE CAJA</a:t>
            </a:r>
            <a:endParaRPr lang="es-PY" sz="4800" dirty="0">
              <a:solidFill>
                <a:schemeClr val="bg1"/>
              </a:solidFill>
            </a:endParaRPr>
          </a:p>
        </p:txBody>
      </p:sp>
      <p:pic>
        <p:nvPicPr>
          <p:cNvPr id="3" name="Imagen 2"/>
          <p:cNvPicPr/>
          <p:nvPr/>
        </p:nvPicPr>
        <p:blipFill>
          <a:blip r:embed="rId3">
            <a:extLst>
              <a:ext uri="{28A0092B-C50C-407E-A947-70E740481C1C}">
                <a14:useLocalDpi xmlns:a14="http://schemas.microsoft.com/office/drawing/2010/main" val="0"/>
              </a:ext>
            </a:extLst>
          </a:blip>
          <a:stretch>
            <a:fillRect/>
          </a:stretch>
        </p:blipFill>
        <p:spPr>
          <a:xfrm>
            <a:off x="7967243" y="825765"/>
            <a:ext cx="2195931" cy="748681"/>
          </a:xfrm>
          <a:prstGeom prst="rect">
            <a:avLst/>
          </a:prstGeom>
        </p:spPr>
      </p:pic>
      <p:pic>
        <p:nvPicPr>
          <p:cNvPr id="5" name="Imagen 4"/>
          <p:cNvPicPr>
            <a:picLocks noChangeAspect="1"/>
          </p:cNvPicPr>
          <p:nvPr/>
        </p:nvPicPr>
        <p:blipFill>
          <a:blip r:embed="rId4"/>
          <a:stretch>
            <a:fillRect/>
          </a:stretch>
        </p:blipFill>
        <p:spPr>
          <a:xfrm>
            <a:off x="2195349" y="885736"/>
            <a:ext cx="2333951" cy="628738"/>
          </a:xfrm>
          <a:prstGeom prst="rect">
            <a:avLst/>
          </a:prstGeom>
        </p:spPr>
      </p:pic>
    </p:spTree>
    <p:extLst>
      <p:ext uri="{BB962C8B-B14F-4D97-AF65-F5344CB8AC3E}">
        <p14:creationId xmlns:p14="http://schemas.microsoft.com/office/powerpoint/2010/main" val="306700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588723-F88E-4F02-B1A9-D1224233BEEF}"/>
              </a:ext>
            </a:extLst>
          </p:cNvPr>
          <p:cNvSpPr>
            <a:spLocks noGrp="1"/>
          </p:cNvSpPr>
          <p:nvPr>
            <p:ph type="title"/>
          </p:nvPr>
        </p:nvSpPr>
        <p:spPr/>
        <p:txBody>
          <a:bodyPr rtlCol="0">
            <a:normAutofit/>
          </a:bodyPr>
          <a:lstStyle/>
          <a:p>
            <a:pPr>
              <a:lnSpc>
                <a:spcPct val="90000"/>
              </a:lnSpc>
            </a:pPr>
            <a:r>
              <a:rPr lang="es-PY" b="1" dirty="0" smtClean="0"/>
              <a:t>Flujo de Ingresos y Egresos (</a:t>
            </a:r>
            <a:r>
              <a:rPr lang="es-PY" b="1" dirty="0"/>
              <a:t>Flujo de Fondos)</a:t>
            </a:r>
          </a:p>
        </p:txBody>
      </p:sp>
      <p:sp>
        <p:nvSpPr>
          <p:cNvPr id="23"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05074" y="1216851"/>
            <a:ext cx="6847943" cy="5158311"/>
          </a:xfrm>
        </p:spPr>
        <p:txBody>
          <a:bodyPr rtlCol="0">
            <a:normAutofit/>
          </a:bodyPr>
          <a:lstStyle/>
          <a:p>
            <a:endParaRPr lang="es-AR" b="1" dirty="0" smtClean="0"/>
          </a:p>
          <a:p>
            <a:pPr marL="457200" lvl="1" indent="0">
              <a:buNone/>
            </a:pPr>
            <a:endParaRPr lang="es-AR" b="1" dirty="0"/>
          </a:p>
          <a:p>
            <a:pPr marL="457200" lvl="1" indent="0">
              <a:buNone/>
            </a:pPr>
            <a:endParaRPr lang="es-PY" b="1" dirty="0" smtClean="0"/>
          </a:p>
          <a:p>
            <a:pPr marL="457200" lvl="1" indent="0">
              <a:buNone/>
            </a:pPr>
            <a:endParaRPr lang="es-PY" sz="1600" dirty="0" smtClean="0"/>
          </a:p>
          <a:p>
            <a:pPr marL="0" indent="0">
              <a:buNone/>
            </a:pPr>
            <a:endParaRPr lang="es-PY"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a16="http://schemas.microsoft.com/office/drawing/2014/main" xmlns=""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9</a:t>
            </a:r>
            <a:endParaRPr lang="es-ES" dirty="0"/>
          </a:p>
        </p:txBody>
      </p:sp>
      <p:sp>
        <p:nvSpPr>
          <p:cNvPr id="7"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43097" y="1384419"/>
            <a:ext cx="6724461" cy="4987806"/>
          </a:xfrm>
        </p:spPr>
        <p:txBody>
          <a:bodyPr rtlCol="0">
            <a:noAutofit/>
          </a:bodyPr>
          <a:lstStyle/>
          <a:p>
            <a:pPr marL="0" indent="0">
              <a:spcBef>
                <a:spcPts val="600"/>
              </a:spcBef>
              <a:buNone/>
            </a:pPr>
            <a:r>
              <a:rPr lang="es-PY" sz="1700" b="1" dirty="0" smtClean="0"/>
              <a:t>FLUJO </a:t>
            </a:r>
            <a:r>
              <a:rPr lang="es-PY" sz="1700" b="1" dirty="0"/>
              <a:t>DE INGRESOS Y EGRESOS (Flujo de Fondos</a:t>
            </a:r>
            <a:r>
              <a:rPr lang="es-PY" sz="1700" b="1" dirty="0" smtClean="0"/>
              <a:t>)</a:t>
            </a:r>
            <a:r>
              <a:rPr lang="es-AR" sz="1700" b="1" dirty="0" smtClean="0"/>
              <a:t>.</a:t>
            </a:r>
            <a:endParaRPr lang="es-AR" sz="1700" b="1" dirty="0"/>
          </a:p>
          <a:p>
            <a:pPr marL="0" indent="0" algn="just">
              <a:spcBef>
                <a:spcPts val="600"/>
              </a:spcBef>
              <a:buNone/>
            </a:pPr>
            <a:endParaRPr lang="es-AR" sz="1700" b="1" dirty="0" smtClean="0"/>
          </a:p>
          <a:p>
            <a:pPr algn="just">
              <a:spcBef>
                <a:spcPts val="600"/>
              </a:spcBef>
            </a:pPr>
            <a:r>
              <a:rPr lang="es-PY" sz="1700" dirty="0" smtClean="0"/>
              <a:t>Es </a:t>
            </a:r>
            <a:r>
              <a:rPr lang="es-PY" sz="1700" dirty="0"/>
              <a:t>la parte del Presupuesto que determina en forma </a:t>
            </a:r>
            <a:r>
              <a:rPr lang="es-PY" sz="1700" b="1" i="1" dirty="0"/>
              <a:t>secuencial y comparativa </a:t>
            </a:r>
            <a:r>
              <a:rPr lang="es-PY" sz="1700" dirty="0"/>
              <a:t>los </a:t>
            </a:r>
            <a:r>
              <a:rPr lang="es-PY" sz="1700" b="1" dirty="0"/>
              <a:t>INGRESOS</a:t>
            </a:r>
            <a:r>
              <a:rPr lang="es-PY" sz="1700" dirty="0"/>
              <a:t> y los </a:t>
            </a:r>
            <a:r>
              <a:rPr lang="es-PY" sz="1700" b="1" dirty="0"/>
              <a:t>EGRESOS</a:t>
            </a:r>
            <a:r>
              <a:rPr lang="es-PY" sz="1700" dirty="0"/>
              <a:t>, estableciéndose el </a:t>
            </a:r>
            <a:r>
              <a:rPr lang="es-PY" sz="1700" b="1" i="1" dirty="0"/>
              <a:t>momento, monto, origen y forma de los INGRESOS</a:t>
            </a:r>
            <a:r>
              <a:rPr lang="es-PY" sz="1700" dirty="0"/>
              <a:t>, así como el momento, monto, destino y forma de los EGRESOS con el fin de contar con un panorama claro de la liquidez (disponibilidad de recursos propios o genuinos) y/o las </a:t>
            </a:r>
            <a:r>
              <a:rPr lang="es-PY" sz="1700" b="1" i="1" dirty="0"/>
              <a:t>necesidades de financiación </a:t>
            </a:r>
            <a:r>
              <a:rPr lang="es-PY" sz="1700" dirty="0"/>
              <a:t>de las actividades futuras.</a:t>
            </a:r>
          </a:p>
          <a:p>
            <a:pPr algn="just">
              <a:spcBef>
                <a:spcPts val="600"/>
              </a:spcBef>
            </a:pPr>
            <a:endParaRPr lang="es-PY" sz="1700" dirty="0"/>
          </a:p>
          <a:p>
            <a:pPr algn="just">
              <a:spcBef>
                <a:spcPts val="600"/>
              </a:spcBef>
            </a:pPr>
            <a:r>
              <a:rPr lang="es-PY" sz="1700" dirty="0"/>
              <a:t>El </a:t>
            </a:r>
            <a:r>
              <a:rPr lang="es-PY" sz="1700" b="1" i="1" dirty="0"/>
              <a:t>Flujo de Fondos </a:t>
            </a:r>
            <a:r>
              <a:rPr lang="es-PY" sz="1700" dirty="0"/>
              <a:t>incluye los Ingresos y los Egresos (Capital Operativo y de Inversión), en efectivo o no (imputados), la financiación propia o ajena que se proyectan para adquirir los bienes y servicios a demandar, y por la transferencia o comercialización de los bienes y servicios a obtener.</a:t>
            </a:r>
          </a:p>
        </p:txBody>
      </p:sp>
    </p:spTree>
    <p:extLst>
      <p:ext uri="{BB962C8B-B14F-4D97-AF65-F5344CB8AC3E}">
        <p14:creationId xmlns:p14="http://schemas.microsoft.com/office/powerpoint/2010/main" val="38678908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588723-F88E-4F02-B1A9-D1224233BEEF}"/>
              </a:ext>
            </a:extLst>
          </p:cNvPr>
          <p:cNvSpPr>
            <a:spLocks noGrp="1"/>
          </p:cNvSpPr>
          <p:nvPr>
            <p:ph type="title"/>
          </p:nvPr>
        </p:nvSpPr>
        <p:spPr/>
        <p:txBody>
          <a:bodyPr rtlCol="0">
            <a:normAutofit/>
          </a:bodyPr>
          <a:lstStyle/>
          <a:p>
            <a:pPr>
              <a:lnSpc>
                <a:spcPct val="90000"/>
              </a:lnSpc>
            </a:pPr>
            <a:r>
              <a:rPr lang="es-PY" b="1" dirty="0" smtClean="0"/>
              <a:t>Flujo de Ingresos y Egresos (</a:t>
            </a:r>
            <a:r>
              <a:rPr lang="es-PY" b="1" dirty="0"/>
              <a:t>Flujo de Fondos)</a:t>
            </a:r>
          </a:p>
        </p:txBody>
      </p:sp>
      <p:sp>
        <p:nvSpPr>
          <p:cNvPr id="23"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05074" y="1216851"/>
            <a:ext cx="6847943" cy="5158311"/>
          </a:xfrm>
        </p:spPr>
        <p:txBody>
          <a:bodyPr rtlCol="0">
            <a:normAutofit/>
          </a:bodyPr>
          <a:lstStyle/>
          <a:p>
            <a:endParaRPr lang="es-AR" b="1" dirty="0" smtClean="0"/>
          </a:p>
          <a:p>
            <a:pPr marL="457200" lvl="1" indent="0">
              <a:buNone/>
            </a:pPr>
            <a:endParaRPr lang="es-AR" b="1" dirty="0"/>
          </a:p>
          <a:p>
            <a:pPr marL="457200" lvl="1" indent="0">
              <a:buNone/>
            </a:pPr>
            <a:endParaRPr lang="es-PY" b="1" dirty="0" smtClean="0"/>
          </a:p>
          <a:p>
            <a:pPr marL="457200" lvl="1" indent="0">
              <a:buNone/>
            </a:pPr>
            <a:endParaRPr lang="es-PY" sz="1600" dirty="0" smtClean="0"/>
          </a:p>
          <a:p>
            <a:pPr marL="0" indent="0">
              <a:buNone/>
            </a:pPr>
            <a:endParaRPr lang="es-PY"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a16="http://schemas.microsoft.com/office/drawing/2014/main" xmlns=""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10</a:t>
            </a:r>
            <a:endParaRPr lang="es-ES" dirty="0"/>
          </a:p>
        </p:txBody>
      </p:sp>
      <p:sp>
        <p:nvSpPr>
          <p:cNvPr id="7"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43097" y="1384419"/>
            <a:ext cx="6724461" cy="4987806"/>
          </a:xfrm>
        </p:spPr>
        <p:txBody>
          <a:bodyPr rtlCol="0">
            <a:noAutofit/>
          </a:bodyPr>
          <a:lstStyle/>
          <a:p>
            <a:pPr marL="0" indent="0">
              <a:spcBef>
                <a:spcPts val="600"/>
              </a:spcBef>
              <a:buNone/>
            </a:pPr>
            <a:r>
              <a:rPr lang="es-PY" b="1" dirty="0"/>
              <a:t>FLUJO DE CAJA (Presupuesto Financiero</a:t>
            </a:r>
            <a:r>
              <a:rPr lang="es-PY" b="1" dirty="0" smtClean="0"/>
              <a:t>)</a:t>
            </a:r>
            <a:r>
              <a:rPr lang="es-AR" b="1" dirty="0" smtClean="0"/>
              <a:t>.</a:t>
            </a:r>
            <a:endParaRPr lang="es-AR" b="1" dirty="0"/>
          </a:p>
          <a:p>
            <a:pPr marL="0" indent="0" algn="just">
              <a:spcBef>
                <a:spcPts val="600"/>
              </a:spcBef>
              <a:buNone/>
            </a:pPr>
            <a:endParaRPr lang="es-AR" sz="1700" b="1" dirty="0" smtClean="0"/>
          </a:p>
          <a:p>
            <a:pPr algn="just">
              <a:spcBef>
                <a:spcPts val="600"/>
              </a:spcBef>
            </a:pPr>
            <a:r>
              <a:rPr lang="es-PY" sz="1700" dirty="0" smtClean="0"/>
              <a:t>Es </a:t>
            </a:r>
            <a:r>
              <a:rPr lang="es-PY" sz="1700" dirty="0"/>
              <a:t>una parte del Flujo de Ingresos y Egresos (Flujo de Fondos)  que se ocupa de establecer la secuencia </a:t>
            </a:r>
            <a:r>
              <a:rPr lang="es-PY" sz="1700" b="1" i="1" dirty="0"/>
              <a:t>(momento, monto y origen de los INGRESOS en efectivo)</a:t>
            </a:r>
            <a:r>
              <a:rPr lang="es-PY" sz="1700" dirty="0"/>
              <a:t>, así como el </a:t>
            </a:r>
            <a:r>
              <a:rPr lang="es-PY" sz="1700" b="1" i="1" dirty="0"/>
              <a:t>momento, monto y destino de los EGRESOS, también en efectivos</a:t>
            </a:r>
            <a:r>
              <a:rPr lang="es-PY" sz="1700" dirty="0"/>
              <a:t>.</a:t>
            </a:r>
          </a:p>
          <a:p>
            <a:pPr algn="just">
              <a:spcBef>
                <a:spcPts val="600"/>
              </a:spcBef>
            </a:pPr>
            <a:endParaRPr lang="es-PY" sz="1700" dirty="0"/>
          </a:p>
          <a:p>
            <a:pPr algn="just">
              <a:spcBef>
                <a:spcPts val="600"/>
              </a:spcBef>
            </a:pPr>
            <a:r>
              <a:rPr lang="es-PY" sz="1700" dirty="0"/>
              <a:t>El </a:t>
            </a:r>
            <a:r>
              <a:rPr lang="es-PY" sz="1700" b="1" i="1" dirty="0"/>
              <a:t>Flujo de Caja</a:t>
            </a:r>
            <a:r>
              <a:rPr lang="es-PY" sz="1700" dirty="0"/>
              <a:t> constituye una HERRAMIENTA de ANÁLISIS para determinar la </a:t>
            </a:r>
            <a:r>
              <a:rPr lang="es-PY" sz="1700" b="1" i="1" dirty="0"/>
              <a:t>liquidez</a:t>
            </a:r>
            <a:r>
              <a:rPr lang="es-PY" sz="1700" dirty="0"/>
              <a:t> (disponibilidad de dinero efectivo o “cuasi efectivo”), para afrontar los desembolsos requeridos  para el Proceso Productivo y atender los compromisos y las relaciones establecidas con el entorno.</a:t>
            </a:r>
          </a:p>
        </p:txBody>
      </p:sp>
    </p:spTree>
    <p:extLst>
      <p:ext uri="{BB962C8B-B14F-4D97-AF65-F5344CB8AC3E}">
        <p14:creationId xmlns:p14="http://schemas.microsoft.com/office/powerpoint/2010/main" val="2407543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588723-F88E-4F02-B1A9-D1224233BEEF}"/>
              </a:ext>
            </a:extLst>
          </p:cNvPr>
          <p:cNvSpPr>
            <a:spLocks noGrp="1"/>
          </p:cNvSpPr>
          <p:nvPr>
            <p:ph type="title"/>
          </p:nvPr>
        </p:nvSpPr>
        <p:spPr/>
        <p:txBody>
          <a:bodyPr rtlCol="0">
            <a:normAutofit/>
          </a:bodyPr>
          <a:lstStyle/>
          <a:p>
            <a:pPr>
              <a:lnSpc>
                <a:spcPct val="90000"/>
              </a:lnSpc>
            </a:pPr>
            <a:r>
              <a:rPr lang="es-PY" b="1" dirty="0" smtClean="0"/>
              <a:t>Actualización de Valores</a:t>
            </a:r>
            <a:endParaRPr lang="es-PY" b="1" dirty="0"/>
          </a:p>
        </p:txBody>
      </p:sp>
      <p:sp>
        <p:nvSpPr>
          <p:cNvPr id="23"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05074" y="1216851"/>
            <a:ext cx="6847943" cy="5158311"/>
          </a:xfrm>
        </p:spPr>
        <p:txBody>
          <a:bodyPr rtlCol="0">
            <a:normAutofit/>
          </a:bodyPr>
          <a:lstStyle/>
          <a:p>
            <a:endParaRPr lang="es-AR" b="1" dirty="0" smtClean="0"/>
          </a:p>
          <a:p>
            <a:pPr marL="457200" lvl="1" indent="0">
              <a:buNone/>
            </a:pPr>
            <a:endParaRPr lang="es-AR" b="1" dirty="0"/>
          </a:p>
          <a:p>
            <a:pPr marL="457200" lvl="1" indent="0">
              <a:buNone/>
            </a:pPr>
            <a:endParaRPr lang="es-PY" b="1" dirty="0" smtClean="0"/>
          </a:p>
          <a:p>
            <a:pPr marL="457200" lvl="1" indent="0">
              <a:buNone/>
            </a:pPr>
            <a:endParaRPr lang="es-PY" sz="1600" dirty="0" smtClean="0"/>
          </a:p>
          <a:p>
            <a:pPr marL="0" indent="0">
              <a:buNone/>
            </a:pPr>
            <a:endParaRPr lang="es-PY"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a16="http://schemas.microsoft.com/office/drawing/2014/main" xmlns=""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11</a:t>
            </a:r>
            <a:endParaRPr lang="es-ES" dirty="0"/>
          </a:p>
        </p:txBody>
      </p:sp>
      <p:sp>
        <p:nvSpPr>
          <p:cNvPr id="7"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43097" y="1216851"/>
            <a:ext cx="6724461" cy="5155374"/>
          </a:xfrm>
        </p:spPr>
        <p:txBody>
          <a:bodyPr rtlCol="0">
            <a:noAutofit/>
          </a:bodyPr>
          <a:lstStyle/>
          <a:p>
            <a:pPr marL="0" indent="0" algn="ctr">
              <a:spcBef>
                <a:spcPts val="600"/>
              </a:spcBef>
              <a:buNone/>
            </a:pPr>
            <a:r>
              <a:rPr lang="es-PY" b="1" dirty="0" smtClean="0"/>
              <a:t>ACTUALIZACIÓN DE VALORES</a:t>
            </a:r>
            <a:r>
              <a:rPr lang="es-AR" b="1" dirty="0" smtClean="0"/>
              <a:t>.</a:t>
            </a:r>
            <a:endParaRPr lang="es-AR" b="1" dirty="0"/>
          </a:p>
          <a:p>
            <a:pPr marL="0" indent="0" algn="just">
              <a:spcBef>
                <a:spcPts val="600"/>
              </a:spcBef>
              <a:buNone/>
            </a:pPr>
            <a:endParaRPr lang="es-AR" sz="1700" b="1" dirty="0" smtClean="0"/>
          </a:p>
          <a:p>
            <a:pPr marL="0" indent="0" algn="just">
              <a:spcBef>
                <a:spcPts val="600"/>
              </a:spcBef>
              <a:buNone/>
            </a:pPr>
            <a:endParaRPr lang="es-AR" sz="1700" b="1" dirty="0"/>
          </a:p>
          <a:p>
            <a:pPr marL="0" indent="0" algn="just">
              <a:spcBef>
                <a:spcPts val="600"/>
              </a:spcBef>
              <a:buNone/>
            </a:pPr>
            <a:endParaRPr lang="es-AR" sz="1100" b="1" dirty="0" smtClean="0"/>
          </a:p>
          <a:p>
            <a:pPr marL="0" indent="0" algn="just">
              <a:spcBef>
                <a:spcPts val="600"/>
              </a:spcBef>
              <a:buNone/>
            </a:pPr>
            <a:r>
              <a:rPr lang="es-PY" sz="1700" dirty="0" smtClean="0"/>
              <a:t>	Hacer </a:t>
            </a:r>
            <a:r>
              <a:rPr lang="es-PY" sz="1700" dirty="0"/>
              <a:t>o tornar </a:t>
            </a:r>
            <a:r>
              <a:rPr lang="es-PY" sz="1700" b="1" dirty="0"/>
              <a:t>comparables valores </a:t>
            </a:r>
            <a:r>
              <a:rPr lang="es-PY" sz="1700" dirty="0"/>
              <a:t>de otros tiempos </a:t>
            </a:r>
            <a:r>
              <a:rPr lang="es-PY" sz="1700" dirty="0" smtClean="0"/>
              <a:t>	</a:t>
            </a:r>
            <a:r>
              <a:rPr lang="es-PY" sz="1700" b="1" dirty="0" smtClean="0"/>
              <a:t>(</a:t>
            </a:r>
            <a:r>
              <a:rPr lang="es-PY" sz="1700" b="1" dirty="0"/>
              <a:t>pasados y futuros)</a:t>
            </a:r>
            <a:r>
              <a:rPr lang="es-PY" sz="1700" dirty="0"/>
              <a:t> con los de la </a:t>
            </a:r>
            <a:r>
              <a:rPr lang="es-PY" sz="1700" b="1" dirty="0"/>
              <a:t>ACTUALIDAD</a:t>
            </a:r>
            <a:r>
              <a:rPr lang="es-PY" sz="1700" dirty="0"/>
              <a:t>, para emitir </a:t>
            </a:r>
            <a:r>
              <a:rPr lang="es-PY" sz="1700" dirty="0" smtClean="0"/>
              <a:t>	</a:t>
            </a:r>
            <a:r>
              <a:rPr lang="es-PY" sz="1700" b="1" i="1" dirty="0" smtClean="0"/>
              <a:t>juicios </a:t>
            </a:r>
            <a:r>
              <a:rPr lang="es-PY" sz="1700" b="1" i="1" dirty="0"/>
              <a:t>de valor </a:t>
            </a:r>
            <a:r>
              <a:rPr lang="es-PY" sz="1700" dirty="0" smtClean="0"/>
              <a:t>(</a:t>
            </a:r>
            <a:r>
              <a:rPr lang="es-PY" sz="1700" dirty="0"/>
              <a:t>juzgar) sobre resultados o </a:t>
            </a:r>
            <a:r>
              <a:rPr lang="es-PY" sz="1700" b="1" dirty="0"/>
              <a:t>FLUJOS de </a:t>
            </a:r>
            <a:r>
              <a:rPr lang="es-PY" sz="1700" b="1" dirty="0" smtClean="0"/>
              <a:t>	FONDOS </a:t>
            </a:r>
            <a:r>
              <a:rPr lang="es-PY" sz="1700" b="1" dirty="0"/>
              <a:t>(de ingresos y egresos</a:t>
            </a:r>
            <a:r>
              <a:rPr lang="es-PY" sz="1700" b="1" dirty="0" smtClean="0"/>
              <a:t>)</a:t>
            </a:r>
            <a:r>
              <a:rPr lang="es-PY" sz="1700" dirty="0" smtClean="0"/>
              <a:t>.</a:t>
            </a:r>
          </a:p>
          <a:p>
            <a:pPr marL="0" indent="0" algn="just">
              <a:spcBef>
                <a:spcPts val="600"/>
              </a:spcBef>
              <a:buNone/>
            </a:pPr>
            <a:endParaRPr lang="es-AR" sz="800" dirty="0" smtClean="0"/>
          </a:p>
          <a:p>
            <a:pPr marL="0" indent="0" algn="just">
              <a:spcBef>
                <a:spcPts val="600"/>
              </a:spcBef>
              <a:buNone/>
            </a:pPr>
            <a:endParaRPr lang="es-PY" sz="800" dirty="0"/>
          </a:p>
          <a:p>
            <a:pPr marL="0" indent="0" algn="just">
              <a:spcBef>
                <a:spcPts val="600"/>
              </a:spcBef>
              <a:buNone/>
            </a:pPr>
            <a:endParaRPr lang="es-PY" sz="1700" b="1" dirty="0"/>
          </a:p>
          <a:p>
            <a:pPr marL="0" indent="0" algn="just">
              <a:spcBef>
                <a:spcPts val="600"/>
              </a:spcBef>
              <a:buNone/>
            </a:pPr>
            <a:endParaRPr lang="es-PY" sz="1500" dirty="0" smtClean="0"/>
          </a:p>
          <a:p>
            <a:pPr marL="0" indent="0" algn="just">
              <a:spcBef>
                <a:spcPts val="600"/>
              </a:spcBef>
              <a:buNone/>
            </a:pPr>
            <a:r>
              <a:rPr lang="es-PY" sz="1500" dirty="0" smtClean="0"/>
              <a:t>Secuencia </a:t>
            </a:r>
            <a:r>
              <a:rPr lang="es-PY" sz="1500" dirty="0"/>
              <a:t>de </a:t>
            </a:r>
            <a:r>
              <a:rPr lang="es-PY" sz="1500" b="1" dirty="0"/>
              <a:t>ENTRADAS</a:t>
            </a:r>
            <a:r>
              <a:rPr lang="es-PY" sz="1500" dirty="0"/>
              <a:t> y </a:t>
            </a:r>
            <a:r>
              <a:rPr lang="es-PY" sz="1500" b="1" dirty="0"/>
              <a:t>SALIDAS</a:t>
            </a:r>
            <a:r>
              <a:rPr lang="es-PY" sz="1500" dirty="0"/>
              <a:t> de </a:t>
            </a:r>
            <a:r>
              <a:rPr lang="es-PY" sz="1500" b="1" i="1" dirty="0"/>
              <a:t>valores</a:t>
            </a:r>
            <a:r>
              <a:rPr lang="es-PY" sz="1500" dirty="0"/>
              <a:t> (Ingresos y Egresos) que se dan en un proceso productivo o ciclo </a:t>
            </a:r>
            <a:r>
              <a:rPr lang="es-PY" sz="1500" dirty="0" smtClean="0"/>
              <a:t>contable.</a:t>
            </a:r>
          </a:p>
          <a:p>
            <a:pPr marL="0" indent="0" algn="just">
              <a:spcBef>
                <a:spcPts val="600"/>
              </a:spcBef>
              <a:buNone/>
            </a:pPr>
            <a:endParaRPr lang="es-PY" sz="1500" dirty="0"/>
          </a:p>
          <a:p>
            <a:pPr marL="0" indent="0" algn="just">
              <a:spcBef>
                <a:spcPts val="600"/>
              </a:spcBef>
              <a:buNone/>
            </a:pPr>
            <a:r>
              <a:rPr lang="es-PY" sz="1500" dirty="0" smtClean="0"/>
              <a:t>Incluye </a:t>
            </a:r>
            <a:r>
              <a:rPr lang="es-PY" sz="1500" dirty="0"/>
              <a:t>valores en efectivo </a:t>
            </a:r>
            <a:r>
              <a:rPr lang="es-PY" sz="1500" b="1" dirty="0"/>
              <a:t>(FLUJO de CAJA)</a:t>
            </a:r>
            <a:r>
              <a:rPr lang="es-PY" sz="1500" dirty="0"/>
              <a:t> o no, así como el </a:t>
            </a:r>
            <a:r>
              <a:rPr lang="es-PY" sz="1500" b="1" dirty="0"/>
              <a:t>ORIGEN, MONTO, MOMENTO</a:t>
            </a:r>
            <a:r>
              <a:rPr lang="es-PY" sz="1500" dirty="0"/>
              <a:t> (fecha) de los </a:t>
            </a:r>
            <a:r>
              <a:rPr lang="es-PY" sz="1500" b="1" dirty="0"/>
              <a:t>INGRESOS, y  DESTINO o CAUSA, MONTO y MOMENTO </a:t>
            </a:r>
            <a:r>
              <a:rPr lang="es-PY" sz="1500" dirty="0"/>
              <a:t>de los </a:t>
            </a:r>
            <a:r>
              <a:rPr lang="es-PY" sz="1500" b="1" dirty="0"/>
              <a:t>EGRESOS</a:t>
            </a:r>
            <a:r>
              <a:rPr lang="es-PY" sz="1500" dirty="0"/>
              <a:t>.</a:t>
            </a:r>
          </a:p>
        </p:txBody>
      </p:sp>
      <p:sp>
        <p:nvSpPr>
          <p:cNvPr id="8" name="Marcador de texto 1"/>
          <p:cNvSpPr>
            <a:spLocks noGrp="1"/>
          </p:cNvSpPr>
          <p:nvPr>
            <p:ph type="body" sz="quarter" idx="13"/>
          </p:nvPr>
        </p:nvSpPr>
        <p:spPr>
          <a:xfrm>
            <a:off x="8459462" y="1807444"/>
            <a:ext cx="3233981" cy="360000"/>
          </a:xfrm>
        </p:spPr>
        <p:txBody>
          <a:bodyPr>
            <a:normAutofit fontScale="77500" lnSpcReduction="20000"/>
          </a:bodyPr>
          <a:lstStyle/>
          <a:p>
            <a:pPr algn="ctr"/>
            <a:r>
              <a:rPr lang="es-PY" dirty="0"/>
              <a:t>Poner al valor actual; a HOY</a:t>
            </a:r>
          </a:p>
        </p:txBody>
      </p:sp>
      <p:sp>
        <p:nvSpPr>
          <p:cNvPr id="9" name="Marcador de texto 1"/>
          <p:cNvSpPr>
            <a:spLocks noGrp="1"/>
          </p:cNvSpPr>
          <p:nvPr>
            <p:ph type="body" sz="quarter" idx="13"/>
          </p:nvPr>
        </p:nvSpPr>
        <p:spPr>
          <a:xfrm>
            <a:off x="5043097" y="1807444"/>
            <a:ext cx="1836267" cy="360000"/>
          </a:xfrm>
        </p:spPr>
        <p:txBody>
          <a:bodyPr>
            <a:normAutofit fontScale="92500" lnSpcReduction="20000"/>
          </a:bodyPr>
          <a:lstStyle/>
          <a:p>
            <a:r>
              <a:rPr lang="es-AR" dirty="0" smtClean="0"/>
              <a:t>Actualización</a:t>
            </a:r>
            <a:endParaRPr lang="es-PY" dirty="0"/>
          </a:p>
        </p:txBody>
      </p:sp>
      <p:sp>
        <p:nvSpPr>
          <p:cNvPr id="12" name="Flecha derecha 11"/>
          <p:cNvSpPr/>
          <p:nvPr/>
        </p:nvSpPr>
        <p:spPr>
          <a:xfrm>
            <a:off x="7216486" y="1913068"/>
            <a:ext cx="905854" cy="119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4" name="Flecha abajo 3"/>
          <p:cNvSpPr/>
          <p:nvPr/>
        </p:nvSpPr>
        <p:spPr>
          <a:xfrm>
            <a:off x="8236766" y="4383989"/>
            <a:ext cx="337122" cy="31510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3" name="Flecha abajo 12"/>
          <p:cNvSpPr/>
          <p:nvPr/>
        </p:nvSpPr>
        <p:spPr>
          <a:xfrm>
            <a:off x="8260484" y="5216277"/>
            <a:ext cx="337122" cy="315106"/>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5" name="Flecha doblada hacia arriba 4"/>
          <p:cNvSpPr/>
          <p:nvPr/>
        </p:nvSpPr>
        <p:spPr>
          <a:xfrm rot="5400000">
            <a:off x="4913328" y="2557876"/>
            <a:ext cx="817716" cy="40032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15" name="Marcador de texto 2"/>
          <p:cNvSpPr>
            <a:spLocks noGrp="1"/>
          </p:cNvSpPr>
          <p:nvPr>
            <p:ph type="body" sz="quarter" idx="14"/>
          </p:nvPr>
        </p:nvSpPr>
        <p:spPr>
          <a:xfrm>
            <a:off x="5135180" y="3938922"/>
            <a:ext cx="6540294" cy="360000"/>
          </a:xfrm>
        </p:spPr>
        <p:txBody>
          <a:bodyPr>
            <a:normAutofit fontScale="77500" lnSpcReduction="20000"/>
          </a:bodyPr>
          <a:lstStyle/>
          <a:p>
            <a:pPr algn="ctr">
              <a:spcBef>
                <a:spcPts val="600"/>
              </a:spcBef>
            </a:pPr>
            <a:r>
              <a:rPr lang="es-PY" sz="2400" b="1" dirty="0"/>
              <a:t>FLUJO de FONDOS  (Flujo de Ingresos y Egresos)</a:t>
            </a:r>
          </a:p>
        </p:txBody>
      </p:sp>
    </p:spTree>
    <p:extLst>
      <p:ext uri="{BB962C8B-B14F-4D97-AF65-F5344CB8AC3E}">
        <p14:creationId xmlns:p14="http://schemas.microsoft.com/office/powerpoint/2010/main" val="3264322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588723-F88E-4F02-B1A9-D1224233BEEF}"/>
              </a:ext>
            </a:extLst>
          </p:cNvPr>
          <p:cNvSpPr>
            <a:spLocks noGrp="1"/>
          </p:cNvSpPr>
          <p:nvPr>
            <p:ph type="title"/>
          </p:nvPr>
        </p:nvSpPr>
        <p:spPr/>
        <p:txBody>
          <a:bodyPr rtlCol="0">
            <a:normAutofit/>
          </a:bodyPr>
          <a:lstStyle/>
          <a:p>
            <a:pPr>
              <a:lnSpc>
                <a:spcPct val="90000"/>
              </a:lnSpc>
            </a:pPr>
            <a:r>
              <a:rPr lang="es-PY" b="1" dirty="0" smtClean="0"/>
              <a:t>Actualización de Flujo de Fondos (</a:t>
            </a:r>
            <a:r>
              <a:rPr lang="es-PY" b="1" dirty="0"/>
              <a:t>de Ingresos y Egresos)</a:t>
            </a:r>
          </a:p>
        </p:txBody>
      </p:sp>
      <p:sp>
        <p:nvSpPr>
          <p:cNvPr id="23"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05074" y="1216851"/>
            <a:ext cx="6847943" cy="5158311"/>
          </a:xfrm>
        </p:spPr>
        <p:txBody>
          <a:bodyPr rtlCol="0">
            <a:normAutofit/>
          </a:bodyPr>
          <a:lstStyle/>
          <a:p>
            <a:endParaRPr lang="es-AR" b="1" dirty="0" smtClean="0"/>
          </a:p>
          <a:p>
            <a:pPr marL="457200" lvl="1" indent="0">
              <a:buNone/>
            </a:pPr>
            <a:endParaRPr lang="es-AR" b="1" dirty="0"/>
          </a:p>
          <a:p>
            <a:pPr marL="457200" lvl="1" indent="0">
              <a:buNone/>
            </a:pPr>
            <a:endParaRPr lang="es-PY" b="1" dirty="0" smtClean="0"/>
          </a:p>
          <a:p>
            <a:pPr marL="457200" lvl="1" indent="0">
              <a:buNone/>
            </a:pPr>
            <a:endParaRPr lang="es-PY" sz="1600" dirty="0" smtClean="0"/>
          </a:p>
          <a:p>
            <a:pPr marL="0" indent="0">
              <a:buNone/>
            </a:pPr>
            <a:endParaRPr lang="es-PY"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a16="http://schemas.microsoft.com/office/drawing/2014/main" xmlns=""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12</a:t>
            </a:r>
            <a:endParaRPr lang="es-ES" dirty="0"/>
          </a:p>
        </p:txBody>
      </p:sp>
      <p:sp>
        <p:nvSpPr>
          <p:cNvPr id="7"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43097" y="1216851"/>
            <a:ext cx="6724461" cy="5155374"/>
          </a:xfrm>
        </p:spPr>
        <p:txBody>
          <a:bodyPr rtlCol="0">
            <a:noAutofit/>
          </a:bodyPr>
          <a:lstStyle/>
          <a:p>
            <a:pPr marL="0" indent="0" algn="ctr">
              <a:spcBef>
                <a:spcPts val="600"/>
              </a:spcBef>
              <a:buNone/>
            </a:pPr>
            <a:r>
              <a:rPr lang="es-PY" b="1" dirty="0"/>
              <a:t>ACTUALIZACIÓN de </a:t>
            </a:r>
            <a:r>
              <a:rPr lang="es-PY" b="1" dirty="0" smtClean="0"/>
              <a:t>FLUJO </a:t>
            </a:r>
            <a:r>
              <a:rPr lang="es-PY" b="1" dirty="0"/>
              <a:t>de FONDOS (de Ingresos y Egresos)</a:t>
            </a:r>
          </a:p>
          <a:p>
            <a:pPr marL="0" indent="0" algn="ctr">
              <a:spcBef>
                <a:spcPts val="600"/>
              </a:spcBef>
              <a:buNone/>
            </a:pPr>
            <a:endParaRPr lang="es-AR" b="1" dirty="0"/>
          </a:p>
          <a:p>
            <a:pPr marL="0" indent="0" algn="ctr">
              <a:spcBef>
                <a:spcPts val="600"/>
              </a:spcBef>
              <a:buNone/>
            </a:pPr>
            <a:r>
              <a:rPr lang="es-PY" sz="1700" dirty="0"/>
              <a:t>Consiste en la </a:t>
            </a:r>
            <a:r>
              <a:rPr lang="es-PY" sz="1700" b="1" i="1" dirty="0"/>
              <a:t>Operación Financiera</a:t>
            </a:r>
            <a:r>
              <a:rPr lang="es-PY" sz="1700" dirty="0"/>
              <a:t> realizada con el fin de </a:t>
            </a:r>
            <a:r>
              <a:rPr lang="es-PY" sz="1700" b="1" dirty="0"/>
              <a:t>HOMOGENEIZAR</a:t>
            </a:r>
            <a:r>
              <a:rPr lang="es-PY" sz="1700" dirty="0"/>
              <a:t> valores </a:t>
            </a:r>
            <a:r>
              <a:rPr lang="es-PY" sz="1700" b="1" dirty="0"/>
              <a:t>pasados o futuros </a:t>
            </a:r>
            <a:r>
              <a:rPr lang="es-PY" sz="1700" dirty="0"/>
              <a:t>a </a:t>
            </a:r>
            <a:r>
              <a:rPr lang="es-PY" sz="1700" b="1" i="1" dirty="0"/>
              <a:t>HOY</a:t>
            </a:r>
            <a:r>
              <a:rPr lang="es-PY" sz="1700" dirty="0"/>
              <a:t>, con el fin de medirlos o evaluarlos por medio de los ratios o indicadores respectivos</a:t>
            </a:r>
            <a:r>
              <a:rPr lang="es-PY" sz="1700" dirty="0" smtClean="0"/>
              <a:t>.</a:t>
            </a:r>
          </a:p>
          <a:p>
            <a:pPr algn="just">
              <a:spcBef>
                <a:spcPts val="600"/>
              </a:spcBef>
            </a:pPr>
            <a:endParaRPr lang="es-PY" sz="1200" dirty="0" smtClean="0"/>
          </a:p>
          <a:p>
            <a:pPr marL="0" indent="0" algn="just">
              <a:spcBef>
                <a:spcPts val="600"/>
              </a:spcBef>
              <a:buNone/>
            </a:pPr>
            <a:r>
              <a:rPr lang="es-PY" sz="1700" b="1" dirty="0"/>
              <a:t>RAZONES que JUSTIFICAN  la </a:t>
            </a:r>
            <a:r>
              <a:rPr lang="es-PY" sz="1700" b="1" dirty="0" smtClean="0"/>
              <a:t>ACTUALIZACIÓN</a:t>
            </a:r>
          </a:p>
          <a:p>
            <a:pPr algn="just">
              <a:spcBef>
                <a:spcPts val="600"/>
              </a:spcBef>
            </a:pPr>
            <a:r>
              <a:rPr lang="es-PY" sz="1700" dirty="0"/>
              <a:t>El dinero debe generar INTERÉS </a:t>
            </a:r>
            <a:r>
              <a:rPr lang="es-PY" sz="1700" dirty="0" smtClean="0"/>
              <a:t>POSITIVO</a:t>
            </a:r>
            <a:endParaRPr lang="es-PY" sz="1700" dirty="0"/>
          </a:p>
          <a:p>
            <a:pPr marL="457200" lvl="1" indent="0" algn="just">
              <a:spcBef>
                <a:spcPts val="600"/>
              </a:spcBef>
              <a:buNone/>
            </a:pPr>
            <a:r>
              <a:rPr lang="es-PY" sz="1500" dirty="0" smtClean="0"/>
              <a:t>- Por </a:t>
            </a:r>
            <a:r>
              <a:rPr lang="es-PY" sz="1500" dirty="0"/>
              <a:t>el Costo de Oportunidad del dinero.</a:t>
            </a:r>
          </a:p>
          <a:p>
            <a:pPr marL="457200" lvl="1" indent="0" algn="just">
              <a:spcBef>
                <a:spcPts val="600"/>
              </a:spcBef>
              <a:buNone/>
            </a:pPr>
            <a:r>
              <a:rPr lang="es-PY" sz="1500" dirty="0" smtClean="0"/>
              <a:t>- El </a:t>
            </a:r>
            <a:r>
              <a:rPr lang="es-PY" sz="1500" dirty="0"/>
              <a:t>dinero es un bien escaso, valioso, de uso alternativo y costoso. </a:t>
            </a:r>
          </a:p>
          <a:p>
            <a:pPr algn="just">
              <a:spcBef>
                <a:spcPts val="600"/>
              </a:spcBef>
            </a:pPr>
            <a:r>
              <a:rPr lang="es-PY" sz="1700" dirty="0" smtClean="0"/>
              <a:t>Necesidad </a:t>
            </a:r>
            <a:r>
              <a:rPr lang="es-PY" sz="1700" dirty="0"/>
              <a:t>de disfrute del </a:t>
            </a:r>
            <a:r>
              <a:rPr lang="es-PY" sz="1700" dirty="0" smtClean="0"/>
              <a:t>dinero</a:t>
            </a:r>
          </a:p>
          <a:p>
            <a:pPr marL="457200" lvl="1" indent="0" algn="just">
              <a:spcBef>
                <a:spcPts val="600"/>
              </a:spcBef>
              <a:buNone/>
            </a:pPr>
            <a:r>
              <a:rPr lang="es-PY" sz="1500" dirty="0" smtClean="0"/>
              <a:t>- El </a:t>
            </a:r>
            <a:r>
              <a:rPr lang="es-PY" sz="1500" dirty="0"/>
              <a:t>presente debe ser </a:t>
            </a:r>
            <a:r>
              <a:rPr lang="es-PY" sz="1500" dirty="0" smtClean="0"/>
              <a:t>atendido.</a:t>
            </a:r>
            <a:endParaRPr lang="es-PY" sz="1500" dirty="0"/>
          </a:p>
          <a:p>
            <a:pPr algn="just">
              <a:spcBef>
                <a:spcPts val="600"/>
              </a:spcBef>
            </a:pPr>
            <a:r>
              <a:rPr lang="es-PY" sz="1700" dirty="0" smtClean="0"/>
              <a:t>Inflación </a:t>
            </a:r>
            <a:r>
              <a:rPr lang="es-PY" sz="1700" dirty="0"/>
              <a:t>o pérdida del poder adquisitivo del dinero</a:t>
            </a:r>
          </a:p>
          <a:p>
            <a:pPr marL="457200" lvl="1" indent="0" algn="just">
              <a:spcBef>
                <a:spcPts val="600"/>
              </a:spcBef>
              <a:buNone/>
            </a:pPr>
            <a:r>
              <a:rPr lang="es-PY" sz="1500" dirty="0" smtClean="0"/>
              <a:t>- El </a:t>
            </a:r>
            <a:r>
              <a:rPr lang="es-PY" sz="1500" dirty="0"/>
              <a:t>dinero pierde valor con el paso del </a:t>
            </a:r>
            <a:r>
              <a:rPr lang="es-PY" sz="1500" dirty="0" smtClean="0"/>
              <a:t>tiempo.</a:t>
            </a:r>
            <a:endParaRPr lang="es-PY" sz="1500" dirty="0"/>
          </a:p>
        </p:txBody>
      </p:sp>
    </p:spTree>
    <p:extLst>
      <p:ext uri="{BB962C8B-B14F-4D97-AF65-F5344CB8AC3E}">
        <p14:creationId xmlns:p14="http://schemas.microsoft.com/office/powerpoint/2010/main" val="2741648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588723-F88E-4F02-B1A9-D1224233BEEF}"/>
              </a:ext>
            </a:extLst>
          </p:cNvPr>
          <p:cNvSpPr>
            <a:spLocks noGrp="1"/>
          </p:cNvSpPr>
          <p:nvPr>
            <p:ph type="title"/>
          </p:nvPr>
        </p:nvSpPr>
        <p:spPr/>
        <p:txBody>
          <a:bodyPr rtlCol="0">
            <a:normAutofit/>
          </a:bodyPr>
          <a:lstStyle/>
          <a:p>
            <a:pPr>
              <a:lnSpc>
                <a:spcPct val="90000"/>
              </a:lnSpc>
            </a:pPr>
            <a:r>
              <a:rPr lang="es-PY" b="1" dirty="0" smtClean="0"/>
              <a:t>Actualización de Flujo de Fondos (</a:t>
            </a:r>
            <a:r>
              <a:rPr lang="es-PY" b="1" dirty="0"/>
              <a:t>de Ingresos y Egresos)</a:t>
            </a:r>
          </a:p>
        </p:txBody>
      </p:sp>
      <p:sp>
        <p:nvSpPr>
          <p:cNvPr id="23"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05074" y="1216851"/>
            <a:ext cx="6847943" cy="5158311"/>
          </a:xfrm>
        </p:spPr>
        <p:txBody>
          <a:bodyPr rtlCol="0">
            <a:normAutofit/>
          </a:bodyPr>
          <a:lstStyle/>
          <a:p>
            <a:pPr marL="457200" lvl="1" indent="0">
              <a:buNone/>
            </a:pPr>
            <a:endParaRPr lang="es-PY" sz="1600" dirty="0" smtClean="0"/>
          </a:p>
          <a:p>
            <a:pPr marL="0" indent="0">
              <a:buNone/>
            </a:pPr>
            <a:endParaRPr lang="es-PY"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a16="http://schemas.microsoft.com/office/drawing/2014/main" xmlns=""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13</a:t>
            </a:r>
            <a:endParaRPr lang="es-ES" dirty="0"/>
          </a:p>
        </p:txBody>
      </p:sp>
      <p:sp>
        <p:nvSpPr>
          <p:cNvPr id="7"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43097" y="1216851"/>
            <a:ext cx="6724461" cy="5155374"/>
          </a:xfrm>
        </p:spPr>
        <p:txBody>
          <a:bodyPr rtlCol="0">
            <a:noAutofit/>
          </a:bodyPr>
          <a:lstStyle/>
          <a:p>
            <a:pPr marL="0" indent="0" algn="ctr">
              <a:spcBef>
                <a:spcPts val="600"/>
              </a:spcBef>
              <a:buNone/>
            </a:pPr>
            <a:r>
              <a:rPr lang="es-PY" b="1" dirty="0"/>
              <a:t>ACTUALIZACIÓN de </a:t>
            </a:r>
            <a:r>
              <a:rPr lang="es-PY" b="1" dirty="0" smtClean="0"/>
              <a:t>FLUJO </a:t>
            </a:r>
            <a:r>
              <a:rPr lang="es-PY" b="1" dirty="0"/>
              <a:t>de FONDOS (de Ingresos y Egresos</a:t>
            </a:r>
            <a:r>
              <a:rPr lang="es-PY" b="1" dirty="0" smtClean="0"/>
              <a:t>)</a:t>
            </a:r>
          </a:p>
          <a:p>
            <a:pPr marL="0" indent="0" algn="ctr">
              <a:spcBef>
                <a:spcPts val="600"/>
              </a:spcBef>
              <a:buNone/>
            </a:pPr>
            <a:endParaRPr lang="es-AR" sz="1400" b="1" dirty="0"/>
          </a:p>
          <a:p>
            <a:pPr marL="0" indent="0">
              <a:spcBef>
                <a:spcPts val="600"/>
              </a:spcBef>
              <a:buNone/>
            </a:pPr>
            <a:endParaRPr lang="es-AR" sz="1400" b="1" dirty="0" smtClean="0"/>
          </a:p>
          <a:p>
            <a:pPr marL="0" indent="0">
              <a:spcBef>
                <a:spcPts val="600"/>
              </a:spcBef>
              <a:buNone/>
            </a:pPr>
            <a:r>
              <a:rPr lang="es-AR" b="1" dirty="0" smtClean="0"/>
              <a:t>PASADO                                            FUTURO</a:t>
            </a:r>
            <a:endParaRPr lang="es-PY" b="1" dirty="0"/>
          </a:p>
          <a:p>
            <a:pPr marL="0" indent="0" algn="ctr">
              <a:spcBef>
                <a:spcPts val="600"/>
              </a:spcBef>
              <a:buNone/>
            </a:pPr>
            <a:endParaRPr lang="es-AR" sz="1400" b="1" dirty="0" smtClean="0"/>
          </a:p>
          <a:p>
            <a:pPr marL="0" indent="0" algn="ctr">
              <a:spcBef>
                <a:spcPts val="600"/>
              </a:spcBef>
              <a:buNone/>
            </a:pPr>
            <a:endParaRPr lang="es-AR" sz="1400" b="1" dirty="0" smtClean="0"/>
          </a:p>
          <a:p>
            <a:pPr marL="0" indent="0" algn="ctr">
              <a:spcBef>
                <a:spcPts val="600"/>
              </a:spcBef>
              <a:buNone/>
            </a:pPr>
            <a:endParaRPr lang="es-AR" sz="1400" b="1" dirty="0" smtClean="0"/>
          </a:p>
          <a:p>
            <a:pPr marL="0" indent="0" algn="ctr">
              <a:spcBef>
                <a:spcPts val="600"/>
              </a:spcBef>
              <a:buNone/>
            </a:pPr>
            <a:r>
              <a:rPr lang="es-AR" sz="1500" b="1" dirty="0" smtClean="0"/>
              <a:t>Ejemplo: </a:t>
            </a:r>
            <a:r>
              <a:rPr lang="es-PY" sz="1500" b="1" dirty="0"/>
              <a:t>Actualizar la suma de Gs 10.000.000 de hace 5 años, al 10 %</a:t>
            </a:r>
          </a:p>
          <a:p>
            <a:pPr marL="0" indent="0" algn="ctr">
              <a:spcBef>
                <a:spcPts val="600"/>
              </a:spcBef>
              <a:buNone/>
            </a:pPr>
            <a:endParaRPr lang="es-AR" b="1" dirty="0"/>
          </a:p>
        </p:txBody>
      </p:sp>
      <p:sp>
        <p:nvSpPr>
          <p:cNvPr id="8" name="Marcador de texto 1"/>
          <p:cNvSpPr>
            <a:spLocks noGrp="1"/>
          </p:cNvSpPr>
          <p:nvPr>
            <p:ph type="body" sz="quarter" idx="13"/>
          </p:nvPr>
        </p:nvSpPr>
        <p:spPr>
          <a:xfrm>
            <a:off x="6145503" y="2345829"/>
            <a:ext cx="1981547" cy="491374"/>
          </a:xfrm>
        </p:spPr>
        <p:txBody>
          <a:bodyPr>
            <a:normAutofit fontScale="85000" lnSpcReduction="10000"/>
          </a:bodyPr>
          <a:lstStyle/>
          <a:p>
            <a:r>
              <a:rPr lang="es-AR" dirty="0"/>
              <a:t>V A = M  (1 +  </a:t>
            </a:r>
            <a:r>
              <a:rPr lang="es-AR" dirty="0" smtClean="0"/>
              <a:t>i)ⁿ</a:t>
            </a:r>
            <a:endParaRPr lang="es-AR" dirty="0"/>
          </a:p>
        </p:txBody>
      </p:sp>
      <p:sp>
        <p:nvSpPr>
          <p:cNvPr id="9" name="Marcador de texto 1"/>
          <p:cNvSpPr>
            <a:spLocks noGrp="1"/>
          </p:cNvSpPr>
          <p:nvPr>
            <p:ph type="body" sz="quarter" idx="13"/>
          </p:nvPr>
        </p:nvSpPr>
        <p:spPr>
          <a:xfrm>
            <a:off x="9780865" y="2345829"/>
            <a:ext cx="1981547" cy="491374"/>
          </a:xfrm>
        </p:spPr>
        <p:txBody>
          <a:bodyPr>
            <a:normAutofit fontScale="77500" lnSpcReduction="20000"/>
          </a:bodyPr>
          <a:lstStyle/>
          <a:p>
            <a:r>
              <a:rPr lang="es-AR" dirty="0"/>
              <a:t>V A = M  (1 +  i</a:t>
            </a:r>
            <a:r>
              <a:rPr lang="es-AR" dirty="0" smtClean="0"/>
              <a:t>)-ⁿ</a:t>
            </a:r>
            <a:endParaRPr lang="es-AR" dirty="0"/>
          </a:p>
        </p:txBody>
      </p:sp>
      <p:sp>
        <p:nvSpPr>
          <p:cNvPr id="12" name="Marcador de texto 1"/>
          <p:cNvSpPr>
            <a:spLocks noGrp="1"/>
          </p:cNvSpPr>
          <p:nvPr>
            <p:ph type="body" sz="quarter" idx="13"/>
          </p:nvPr>
        </p:nvSpPr>
        <p:spPr>
          <a:xfrm>
            <a:off x="5043098" y="4021115"/>
            <a:ext cx="6719314" cy="1099594"/>
          </a:xfrm>
          <a:ln>
            <a:solidFill>
              <a:schemeClr val="accent2"/>
            </a:solidFill>
          </a:ln>
        </p:spPr>
        <p:txBody>
          <a:bodyPr>
            <a:normAutofit fontScale="92500"/>
          </a:bodyPr>
          <a:lstStyle/>
          <a:p>
            <a:pPr algn="ctr"/>
            <a:r>
              <a:rPr lang="es-AR" b="1" dirty="0" smtClean="0"/>
              <a:t>PASADO</a:t>
            </a:r>
          </a:p>
          <a:p>
            <a:pPr algn="ctr"/>
            <a:r>
              <a:rPr lang="es-AR" dirty="0" smtClean="0"/>
              <a:t>V </a:t>
            </a:r>
            <a:r>
              <a:rPr lang="es-AR" dirty="0"/>
              <a:t>A = M </a:t>
            </a:r>
            <a:r>
              <a:rPr lang="es-AR" dirty="0" smtClean="0"/>
              <a:t>(</a:t>
            </a:r>
            <a:r>
              <a:rPr lang="es-AR" dirty="0"/>
              <a:t>1 +  </a:t>
            </a:r>
            <a:r>
              <a:rPr lang="es-AR" dirty="0" smtClean="0"/>
              <a:t>i)ⁿ  = 10.000.000  x  1,61051  </a:t>
            </a:r>
            <a:r>
              <a:rPr lang="es-AR" dirty="0"/>
              <a:t>= </a:t>
            </a:r>
            <a:r>
              <a:rPr lang="es-AR" dirty="0" smtClean="0"/>
              <a:t> </a:t>
            </a:r>
            <a:r>
              <a:rPr lang="es-AR" b="1" dirty="0" smtClean="0"/>
              <a:t>16.105.100</a:t>
            </a:r>
            <a:endParaRPr lang="es-AR" b="1" dirty="0"/>
          </a:p>
        </p:txBody>
      </p:sp>
      <p:sp>
        <p:nvSpPr>
          <p:cNvPr id="13" name="Marcador de texto 1"/>
          <p:cNvSpPr>
            <a:spLocks noGrp="1"/>
          </p:cNvSpPr>
          <p:nvPr>
            <p:ph type="body" sz="quarter" idx="13"/>
          </p:nvPr>
        </p:nvSpPr>
        <p:spPr>
          <a:xfrm>
            <a:off x="5043096" y="5272631"/>
            <a:ext cx="6719315" cy="1099594"/>
          </a:xfrm>
          <a:ln>
            <a:solidFill>
              <a:schemeClr val="accent2"/>
            </a:solidFill>
          </a:ln>
        </p:spPr>
        <p:txBody>
          <a:bodyPr>
            <a:normAutofit fontScale="92500"/>
          </a:bodyPr>
          <a:lstStyle/>
          <a:p>
            <a:pPr algn="ctr"/>
            <a:r>
              <a:rPr lang="es-AR" b="1" dirty="0" smtClean="0"/>
              <a:t>FUTURO</a:t>
            </a:r>
          </a:p>
          <a:p>
            <a:pPr algn="ctr"/>
            <a:r>
              <a:rPr lang="es-AR" dirty="0" smtClean="0"/>
              <a:t>V </a:t>
            </a:r>
            <a:r>
              <a:rPr lang="es-AR" dirty="0"/>
              <a:t>A = M  (1 +  </a:t>
            </a:r>
            <a:r>
              <a:rPr lang="es-AR" dirty="0" smtClean="0"/>
              <a:t>i)-ⁿ  </a:t>
            </a:r>
            <a:r>
              <a:rPr lang="es-AR" dirty="0"/>
              <a:t>= </a:t>
            </a:r>
            <a:r>
              <a:rPr lang="es-AR" dirty="0" smtClean="0"/>
              <a:t>10.000.000  x  0,62092  </a:t>
            </a:r>
            <a:r>
              <a:rPr lang="es-AR" dirty="0"/>
              <a:t>= </a:t>
            </a:r>
            <a:r>
              <a:rPr lang="es-AR" dirty="0" smtClean="0"/>
              <a:t> </a:t>
            </a:r>
            <a:r>
              <a:rPr lang="es-AR" b="1" dirty="0" smtClean="0"/>
              <a:t>6.209.213</a:t>
            </a:r>
            <a:endParaRPr lang="es-AR" b="1" dirty="0"/>
          </a:p>
        </p:txBody>
      </p:sp>
    </p:spTree>
    <p:extLst>
      <p:ext uri="{BB962C8B-B14F-4D97-AF65-F5344CB8AC3E}">
        <p14:creationId xmlns:p14="http://schemas.microsoft.com/office/powerpoint/2010/main" val="620347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588723-F88E-4F02-B1A9-D1224233BEEF}"/>
              </a:ext>
            </a:extLst>
          </p:cNvPr>
          <p:cNvSpPr>
            <a:spLocks noGrp="1"/>
          </p:cNvSpPr>
          <p:nvPr>
            <p:ph type="title"/>
          </p:nvPr>
        </p:nvSpPr>
        <p:spPr/>
        <p:txBody>
          <a:bodyPr rtlCol="0">
            <a:normAutofit/>
          </a:bodyPr>
          <a:lstStyle/>
          <a:p>
            <a:pPr>
              <a:lnSpc>
                <a:spcPct val="90000"/>
              </a:lnSpc>
            </a:pPr>
            <a:r>
              <a:rPr lang="es-PY" b="1" dirty="0" smtClean="0"/>
              <a:t>Factores </a:t>
            </a:r>
            <a:r>
              <a:rPr lang="es-PY" b="1" dirty="0"/>
              <a:t>que determinan la </a:t>
            </a:r>
            <a:r>
              <a:rPr lang="es-PY" b="1" dirty="0" smtClean="0"/>
              <a:t>tasa </a:t>
            </a:r>
            <a:r>
              <a:rPr lang="es-PY" b="1" dirty="0"/>
              <a:t>de </a:t>
            </a:r>
            <a:r>
              <a:rPr lang="es-PY" b="1" dirty="0" smtClean="0"/>
              <a:t>Actualización </a:t>
            </a:r>
            <a:endParaRPr lang="es-PY" b="1" dirty="0"/>
          </a:p>
        </p:txBody>
      </p:sp>
      <p:sp>
        <p:nvSpPr>
          <p:cNvPr id="23"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05074" y="1216851"/>
            <a:ext cx="6847943" cy="5158311"/>
          </a:xfrm>
        </p:spPr>
        <p:txBody>
          <a:bodyPr rtlCol="0">
            <a:normAutofit/>
          </a:bodyPr>
          <a:lstStyle/>
          <a:p>
            <a:endParaRPr lang="es-AR" b="1" dirty="0" smtClean="0"/>
          </a:p>
          <a:p>
            <a:pPr marL="457200" lvl="1" indent="0">
              <a:buNone/>
            </a:pPr>
            <a:endParaRPr lang="es-AR" b="1" dirty="0"/>
          </a:p>
          <a:p>
            <a:pPr marL="457200" lvl="1" indent="0">
              <a:buNone/>
            </a:pPr>
            <a:endParaRPr lang="es-PY" b="1" dirty="0" smtClean="0"/>
          </a:p>
          <a:p>
            <a:pPr marL="457200" lvl="1" indent="0">
              <a:buNone/>
            </a:pPr>
            <a:endParaRPr lang="es-PY" sz="1600" dirty="0" smtClean="0"/>
          </a:p>
          <a:p>
            <a:pPr marL="0" indent="0">
              <a:buNone/>
            </a:pPr>
            <a:endParaRPr lang="es-PY"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a16="http://schemas.microsoft.com/office/drawing/2014/main" xmlns=""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14</a:t>
            </a:r>
            <a:endParaRPr lang="es-ES" dirty="0"/>
          </a:p>
        </p:txBody>
      </p:sp>
      <p:sp>
        <p:nvSpPr>
          <p:cNvPr id="7"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43097" y="1216851"/>
            <a:ext cx="6724461" cy="5155374"/>
          </a:xfrm>
        </p:spPr>
        <p:txBody>
          <a:bodyPr rtlCol="0">
            <a:noAutofit/>
          </a:bodyPr>
          <a:lstStyle/>
          <a:p>
            <a:pPr>
              <a:spcBef>
                <a:spcPts val="600"/>
              </a:spcBef>
            </a:pPr>
            <a:r>
              <a:rPr lang="es-AR" b="1" dirty="0" smtClean="0"/>
              <a:t>COSTO DE OPORTUNIDAD</a:t>
            </a:r>
          </a:p>
          <a:p>
            <a:pPr marL="0" indent="0">
              <a:spcBef>
                <a:spcPts val="600"/>
              </a:spcBef>
              <a:buNone/>
            </a:pPr>
            <a:r>
              <a:rPr lang="es-PY" dirty="0"/>
              <a:t>Ingreso que se deja de percibir, por aplicar o utilizar un recurso escaso, limitado, limitante, y de uso alternativo a una ACTIVIDAD, dejando consecuentemente de poder utilizar en otra</a:t>
            </a:r>
            <a:r>
              <a:rPr lang="es-PY" dirty="0" smtClean="0"/>
              <a:t>.</a:t>
            </a:r>
          </a:p>
          <a:p>
            <a:pPr marL="0" indent="0">
              <a:spcBef>
                <a:spcPts val="600"/>
              </a:spcBef>
              <a:buNone/>
            </a:pPr>
            <a:endParaRPr lang="es-AR" b="1" dirty="0" smtClean="0"/>
          </a:p>
          <a:p>
            <a:pPr>
              <a:spcBef>
                <a:spcPts val="600"/>
              </a:spcBef>
            </a:pPr>
            <a:r>
              <a:rPr lang="es-AR" b="1" dirty="0" smtClean="0"/>
              <a:t>INFLACIÓN</a:t>
            </a:r>
          </a:p>
          <a:p>
            <a:pPr marL="0" indent="0">
              <a:spcBef>
                <a:spcPts val="600"/>
              </a:spcBef>
              <a:buNone/>
            </a:pPr>
            <a:r>
              <a:rPr lang="es-PY" dirty="0"/>
              <a:t>Devaluación interna de una unidad monetaria; pérdida del poder adquisitivo.</a:t>
            </a:r>
          </a:p>
          <a:p>
            <a:pPr>
              <a:spcBef>
                <a:spcPts val="600"/>
              </a:spcBef>
            </a:pPr>
            <a:endParaRPr lang="es-AR" b="1" dirty="0" smtClean="0"/>
          </a:p>
          <a:p>
            <a:pPr>
              <a:spcBef>
                <a:spcPts val="600"/>
              </a:spcBef>
            </a:pPr>
            <a:endParaRPr lang="es-AR" b="1" dirty="0" smtClean="0"/>
          </a:p>
          <a:p>
            <a:pPr marL="0" indent="0" algn="ctr">
              <a:spcBef>
                <a:spcPts val="600"/>
              </a:spcBef>
              <a:buNone/>
            </a:pPr>
            <a:r>
              <a:rPr lang="es-PY" b="1" dirty="0"/>
              <a:t>La TASA de ACTUALIZACIÓN utilizada debe </a:t>
            </a:r>
            <a:r>
              <a:rPr lang="es-PY" b="1" i="1" dirty="0"/>
              <a:t>compensar</a:t>
            </a:r>
            <a:r>
              <a:rPr lang="es-PY" b="1" dirty="0"/>
              <a:t>  la pérdida del poder de compra del dinero, y </a:t>
            </a:r>
            <a:r>
              <a:rPr lang="es-PY" b="1" i="1" dirty="0"/>
              <a:t>retribuir</a:t>
            </a:r>
            <a:r>
              <a:rPr lang="es-PY" b="1" dirty="0"/>
              <a:t> adecuadamente al </a:t>
            </a:r>
            <a:r>
              <a:rPr lang="es-PY" b="1" i="1" dirty="0"/>
              <a:t>Capital</a:t>
            </a:r>
            <a:r>
              <a:rPr lang="es-PY" b="1" dirty="0" smtClean="0"/>
              <a:t>.</a:t>
            </a:r>
            <a:endParaRPr lang="es-PY" b="1" dirty="0"/>
          </a:p>
        </p:txBody>
      </p:sp>
    </p:spTree>
    <p:extLst>
      <p:ext uri="{BB962C8B-B14F-4D97-AF65-F5344CB8AC3E}">
        <p14:creationId xmlns:p14="http://schemas.microsoft.com/office/powerpoint/2010/main" val="4133251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 de texto 7">
            <a:hlinkClick r:id="rId3"/>
            <a:extLst>
              <a:ext uri="{FF2B5EF4-FFF2-40B4-BE49-F238E27FC236}">
                <a16:creationId xmlns:a16="http://schemas.microsoft.com/office/drawing/2014/main" xmlns="" id="{5FC6C278-4035-446A-A94B-030E792FDDF5}"/>
              </a:ext>
            </a:extLst>
          </p:cNvPr>
          <p:cNvSpPr txBox="1"/>
          <p:nvPr/>
        </p:nvSpPr>
        <p:spPr>
          <a:xfrm>
            <a:off x="1547813" y="3614870"/>
            <a:ext cx="9096374" cy="1934591"/>
          </a:xfrm>
          <a:prstGeom prst="rect">
            <a:avLst/>
          </a:prstGeom>
          <a:noFill/>
        </p:spPr>
        <p:txBody>
          <a:bodyPr wrap="square" rtlCol="0">
            <a:noAutofit/>
          </a:bodyPr>
          <a:lstStyle/>
          <a:p>
            <a:pPr algn="ctr" rtl="0"/>
            <a:r>
              <a:rPr lang="es-ES" sz="6000" u="sng" dirty="0" smtClean="0">
                <a:solidFill>
                  <a:schemeClr val="tx2">
                    <a:lumMod val="75000"/>
                  </a:schemeClr>
                </a:solidFill>
              </a:rPr>
              <a:t>¡Muchas gracias!</a:t>
            </a:r>
            <a:endParaRPr lang="es-ES" sz="6000" u="sng" dirty="0">
              <a:solidFill>
                <a:schemeClr val="tx2">
                  <a:lumMod val="75000"/>
                </a:schemeClr>
              </a:solidFill>
            </a:endParaRPr>
          </a:p>
        </p:txBody>
      </p:sp>
      <p:pic>
        <p:nvPicPr>
          <p:cNvPr id="3" name="Imagen 2"/>
          <p:cNvPicPr/>
          <p:nvPr/>
        </p:nvPicPr>
        <p:blipFill>
          <a:blip r:embed="rId4">
            <a:extLst>
              <a:ext uri="{28A0092B-C50C-407E-A947-70E740481C1C}">
                <a14:useLocalDpi xmlns:a14="http://schemas.microsoft.com/office/drawing/2010/main" val="0"/>
              </a:ext>
            </a:extLst>
          </a:blip>
          <a:stretch>
            <a:fillRect/>
          </a:stretch>
        </p:blipFill>
        <p:spPr>
          <a:xfrm>
            <a:off x="7967243" y="825765"/>
            <a:ext cx="2195931" cy="748681"/>
          </a:xfrm>
          <a:prstGeom prst="rect">
            <a:avLst/>
          </a:prstGeom>
        </p:spPr>
      </p:pic>
      <p:pic>
        <p:nvPicPr>
          <p:cNvPr id="6" name="Imagen 5"/>
          <p:cNvPicPr>
            <a:picLocks noChangeAspect="1"/>
          </p:cNvPicPr>
          <p:nvPr/>
        </p:nvPicPr>
        <p:blipFill>
          <a:blip r:embed="rId5"/>
          <a:stretch>
            <a:fillRect/>
          </a:stretch>
        </p:blipFill>
        <p:spPr>
          <a:xfrm>
            <a:off x="2195349" y="885736"/>
            <a:ext cx="2333951" cy="628738"/>
          </a:xfrm>
          <a:prstGeom prst="rect">
            <a:avLst/>
          </a:prstGeom>
        </p:spPr>
      </p:pic>
    </p:spTree>
    <p:extLst>
      <p:ext uri="{BB962C8B-B14F-4D97-AF65-F5344CB8AC3E}">
        <p14:creationId xmlns:p14="http://schemas.microsoft.com/office/powerpoint/2010/main" val="2394598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588723-F88E-4F02-B1A9-D1224233BEEF}"/>
              </a:ext>
            </a:extLst>
          </p:cNvPr>
          <p:cNvSpPr>
            <a:spLocks noGrp="1"/>
          </p:cNvSpPr>
          <p:nvPr>
            <p:ph type="title"/>
          </p:nvPr>
        </p:nvSpPr>
        <p:spPr/>
        <p:txBody>
          <a:bodyPr rtlCol="0">
            <a:normAutofit/>
          </a:bodyPr>
          <a:lstStyle/>
          <a:p>
            <a:pPr>
              <a:lnSpc>
                <a:spcPct val="90000"/>
              </a:lnSpc>
            </a:pPr>
            <a:r>
              <a:rPr lang="es-PY" b="1" dirty="0" smtClean="0"/>
              <a:t>Medición de los Resultados Económicos Proyectados</a:t>
            </a:r>
            <a:endParaRPr lang="es-PY" b="1" dirty="0"/>
          </a:p>
        </p:txBody>
      </p:sp>
      <p:sp>
        <p:nvSpPr>
          <p:cNvPr id="23"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96876" y="1570835"/>
            <a:ext cx="6093863" cy="4223214"/>
          </a:xfrm>
        </p:spPr>
        <p:txBody>
          <a:bodyPr rtlCol="0">
            <a:normAutofit/>
          </a:bodyPr>
          <a:lstStyle/>
          <a:p>
            <a:r>
              <a:rPr lang="es-PY" dirty="0"/>
              <a:t>Medir los </a:t>
            </a:r>
            <a:r>
              <a:rPr lang="es-PY" b="1" dirty="0"/>
              <a:t>resultados económicos proyectados</a:t>
            </a:r>
            <a:r>
              <a:rPr lang="es-PY" dirty="0"/>
              <a:t>, y comparar la rentabilidad de las alternativas con las que se compara</a:t>
            </a:r>
            <a:r>
              <a:rPr lang="es-PY" dirty="0" smtClean="0"/>
              <a:t>.</a:t>
            </a:r>
          </a:p>
          <a:p>
            <a:endParaRPr lang="es-PY" dirty="0"/>
          </a:p>
          <a:p>
            <a:r>
              <a:rPr lang="es-PY" dirty="0" smtClean="0"/>
              <a:t>Para ello se requiere saber:</a:t>
            </a:r>
          </a:p>
          <a:p>
            <a:pPr lvl="1"/>
            <a:r>
              <a:rPr lang="es-PY" dirty="0"/>
              <a:t>Costo de la </a:t>
            </a:r>
            <a:r>
              <a:rPr lang="es-PY" dirty="0" smtClean="0"/>
              <a:t>inversión.</a:t>
            </a:r>
            <a:endParaRPr lang="es-PY" dirty="0"/>
          </a:p>
          <a:p>
            <a:pPr lvl="1"/>
            <a:r>
              <a:rPr lang="es-PY" dirty="0" smtClean="0"/>
              <a:t>Ingreso </a:t>
            </a:r>
            <a:r>
              <a:rPr lang="es-PY" dirty="0"/>
              <a:t>neto de la </a:t>
            </a:r>
            <a:r>
              <a:rPr lang="es-PY" dirty="0" smtClean="0"/>
              <a:t>inversión.</a:t>
            </a:r>
            <a:endParaRPr lang="es-PY" dirty="0"/>
          </a:p>
          <a:p>
            <a:pPr lvl="1"/>
            <a:r>
              <a:rPr lang="es-PY" dirty="0" smtClean="0"/>
              <a:t>Valor </a:t>
            </a:r>
            <a:r>
              <a:rPr lang="es-PY" dirty="0"/>
              <a:t>final de la </a:t>
            </a:r>
            <a:r>
              <a:rPr lang="es-PY" dirty="0" smtClean="0"/>
              <a:t>inversión.</a:t>
            </a:r>
            <a:endParaRPr lang="es-PY" dirty="0"/>
          </a:p>
          <a:p>
            <a:pPr lvl="1" algn="just"/>
            <a:r>
              <a:rPr lang="es-PY" dirty="0" smtClean="0"/>
              <a:t>Tasa </a:t>
            </a:r>
            <a:r>
              <a:rPr lang="es-PY" dirty="0"/>
              <a:t>de interés o de actualización: (costo de oportunidad), necesidad de disfrute del dinero, </a:t>
            </a:r>
            <a:r>
              <a:rPr lang="es-PY" dirty="0" smtClean="0"/>
              <a:t>inflación.</a:t>
            </a:r>
            <a:endParaRPr lang="es-PY" dirty="0"/>
          </a:p>
          <a:p>
            <a:pPr lvl="1"/>
            <a:endParaRPr lang="es-PY" dirty="0"/>
          </a:p>
          <a:p>
            <a:endParaRPr lang="es-PY" dirty="0"/>
          </a:p>
        </p:txBody>
      </p:sp>
      <p:pic>
        <p:nvPicPr>
          <p:cNvPr id="14" name="Imagen 13"/>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5" name="Imagen 14"/>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a16="http://schemas.microsoft.com/office/drawing/2014/main" xmlns=""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1</a:t>
            </a:r>
            <a:endParaRPr lang="es-ES" dirty="0"/>
          </a:p>
        </p:txBody>
      </p:sp>
    </p:spTree>
    <p:extLst>
      <p:ext uri="{BB962C8B-B14F-4D97-AF65-F5344CB8AC3E}">
        <p14:creationId xmlns:p14="http://schemas.microsoft.com/office/powerpoint/2010/main" val="944875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588723-F88E-4F02-B1A9-D1224233BEEF}"/>
              </a:ext>
            </a:extLst>
          </p:cNvPr>
          <p:cNvSpPr>
            <a:spLocks noGrp="1"/>
          </p:cNvSpPr>
          <p:nvPr>
            <p:ph type="title"/>
          </p:nvPr>
        </p:nvSpPr>
        <p:spPr/>
        <p:txBody>
          <a:bodyPr rtlCol="0">
            <a:normAutofit/>
          </a:bodyPr>
          <a:lstStyle/>
          <a:p>
            <a:pPr>
              <a:lnSpc>
                <a:spcPct val="90000"/>
              </a:lnSpc>
            </a:pPr>
            <a:r>
              <a:rPr lang="es-PY" b="1" dirty="0"/>
              <a:t>Medición </a:t>
            </a:r>
            <a:r>
              <a:rPr lang="es-PY" b="1" dirty="0" smtClean="0"/>
              <a:t>de </a:t>
            </a:r>
            <a:r>
              <a:rPr lang="es-PY" b="1" dirty="0"/>
              <a:t>Resultados </a:t>
            </a:r>
            <a:r>
              <a:rPr lang="es-PY" b="1" dirty="0" smtClean="0"/>
              <a:t>Proyectados</a:t>
            </a:r>
            <a:endParaRPr lang="es-ES" sz="2300" dirty="0">
              <a:solidFill>
                <a:schemeClr val="bg1"/>
              </a:solidFill>
            </a:endParaRPr>
          </a:p>
        </p:txBody>
      </p:sp>
      <p:sp>
        <p:nvSpPr>
          <p:cNvPr id="23"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05074" y="1216851"/>
            <a:ext cx="6847943" cy="5158311"/>
          </a:xfrm>
        </p:spPr>
        <p:txBody>
          <a:bodyPr rtlCol="0">
            <a:normAutofit/>
          </a:bodyPr>
          <a:lstStyle/>
          <a:p>
            <a:pPr marL="0" indent="0" algn="just">
              <a:buNone/>
            </a:pPr>
            <a:r>
              <a:rPr lang="es-PY" b="1" dirty="0"/>
              <a:t>Es la comparación  y emisión de Juicio de Valor desde el punto de vista económico y financiero de los Resultados de la Gestión </a:t>
            </a:r>
            <a:r>
              <a:rPr lang="es-PY" b="1" dirty="0" smtClean="0"/>
              <a:t>Empresarial.</a:t>
            </a:r>
          </a:p>
          <a:p>
            <a:pPr marL="0" indent="0" algn="just">
              <a:spcBef>
                <a:spcPts val="0"/>
              </a:spcBef>
              <a:buNone/>
            </a:pPr>
            <a:endParaRPr lang="es-PY" b="1" dirty="0"/>
          </a:p>
          <a:p>
            <a:pPr marL="0" indent="0" algn="just">
              <a:spcBef>
                <a:spcPts val="0"/>
              </a:spcBef>
              <a:buNone/>
            </a:pPr>
            <a:r>
              <a:rPr lang="es-PY" dirty="0" smtClean="0"/>
              <a:t>Incluye información relacionada a:</a:t>
            </a:r>
            <a:endParaRPr lang="es-PY" b="1" dirty="0" smtClean="0"/>
          </a:p>
          <a:p>
            <a:pPr marL="457200" lvl="1" indent="0" algn="just">
              <a:buNone/>
            </a:pPr>
            <a:endParaRPr lang="es-PY" sz="1600" dirty="0" smtClean="0"/>
          </a:p>
          <a:p>
            <a:pPr marL="0" indent="0" algn="just">
              <a:buNone/>
            </a:pPr>
            <a:endParaRPr lang="es-PY"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a16="http://schemas.microsoft.com/office/drawing/2014/main" xmlns=""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a:t>2</a:t>
            </a:r>
          </a:p>
        </p:txBody>
      </p:sp>
      <p:sp>
        <p:nvSpPr>
          <p:cNvPr id="7" name="Marcador de texto 1"/>
          <p:cNvSpPr>
            <a:spLocks noGrp="1"/>
          </p:cNvSpPr>
          <p:nvPr>
            <p:ph type="body" sz="quarter" idx="13"/>
          </p:nvPr>
        </p:nvSpPr>
        <p:spPr>
          <a:xfrm>
            <a:off x="8973017" y="2936678"/>
            <a:ext cx="2880000" cy="360000"/>
          </a:xfrm>
        </p:spPr>
        <p:txBody>
          <a:bodyPr>
            <a:normAutofit fontScale="92500" lnSpcReduction="20000"/>
          </a:bodyPr>
          <a:lstStyle/>
          <a:p>
            <a:r>
              <a:rPr lang="es-PY" dirty="0"/>
              <a:t>Ingresos - </a:t>
            </a:r>
            <a:r>
              <a:rPr lang="es-PY" dirty="0" smtClean="0"/>
              <a:t>Egresos</a:t>
            </a:r>
            <a:endParaRPr lang="es-PY" dirty="0"/>
          </a:p>
        </p:txBody>
      </p:sp>
      <p:sp>
        <p:nvSpPr>
          <p:cNvPr id="8" name="Marcador de texto 2"/>
          <p:cNvSpPr>
            <a:spLocks noGrp="1"/>
          </p:cNvSpPr>
          <p:nvPr>
            <p:ph type="body" sz="quarter" idx="14"/>
          </p:nvPr>
        </p:nvSpPr>
        <p:spPr>
          <a:xfrm>
            <a:off x="8973017" y="3522587"/>
            <a:ext cx="2880000" cy="360000"/>
          </a:xfrm>
        </p:spPr>
        <p:txBody>
          <a:bodyPr>
            <a:normAutofit fontScale="62500" lnSpcReduction="20000"/>
          </a:bodyPr>
          <a:lstStyle/>
          <a:p>
            <a:r>
              <a:rPr lang="es-PY" dirty="0"/>
              <a:t>Valor Actualizado Neto - </a:t>
            </a:r>
            <a:r>
              <a:rPr lang="es-PY" dirty="0" smtClean="0"/>
              <a:t>VAN</a:t>
            </a:r>
            <a:endParaRPr lang="es-PY" dirty="0"/>
          </a:p>
        </p:txBody>
      </p:sp>
      <p:sp>
        <p:nvSpPr>
          <p:cNvPr id="13" name="Marcador de texto 5"/>
          <p:cNvSpPr>
            <a:spLocks noGrp="1"/>
          </p:cNvSpPr>
          <p:nvPr>
            <p:ph type="body" sz="quarter" idx="17"/>
          </p:nvPr>
        </p:nvSpPr>
        <p:spPr>
          <a:xfrm>
            <a:off x="8973017" y="4108496"/>
            <a:ext cx="2880000" cy="360000"/>
          </a:xfrm>
        </p:spPr>
        <p:txBody>
          <a:bodyPr>
            <a:normAutofit fontScale="70000" lnSpcReduction="20000"/>
          </a:bodyPr>
          <a:lstStyle/>
          <a:p>
            <a:r>
              <a:rPr lang="es-PY" dirty="0"/>
              <a:t>Tasa Interna de Retorno - </a:t>
            </a:r>
            <a:r>
              <a:rPr lang="es-PY" dirty="0" smtClean="0"/>
              <a:t>TIR</a:t>
            </a:r>
            <a:endParaRPr lang="es-PY" dirty="0"/>
          </a:p>
        </p:txBody>
      </p:sp>
      <p:sp>
        <p:nvSpPr>
          <p:cNvPr id="14" name="Marcador de texto 1"/>
          <p:cNvSpPr>
            <a:spLocks noGrp="1"/>
          </p:cNvSpPr>
          <p:nvPr>
            <p:ph type="body" sz="quarter" idx="13"/>
          </p:nvPr>
        </p:nvSpPr>
        <p:spPr>
          <a:xfrm>
            <a:off x="8973017" y="4694405"/>
            <a:ext cx="2880000" cy="360000"/>
          </a:xfrm>
          <a:ln>
            <a:solidFill>
              <a:schemeClr val="tx2"/>
            </a:solidFill>
          </a:ln>
        </p:spPr>
        <p:txBody>
          <a:bodyPr>
            <a:normAutofit fontScale="62500" lnSpcReduction="20000"/>
          </a:bodyPr>
          <a:lstStyle/>
          <a:p>
            <a:r>
              <a:rPr lang="pt-BR" dirty="0"/>
              <a:t>Periodo de Repago – PR o </a:t>
            </a:r>
            <a:r>
              <a:rPr lang="pt-BR" dirty="0" smtClean="0"/>
              <a:t>TRC</a:t>
            </a:r>
            <a:endParaRPr lang="pt-BR" dirty="0"/>
          </a:p>
        </p:txBody>
      </p:sp>
      <p:sp>
        <p:nvSpPr>
          <p:cNvPr id="15" name="Marcador de texto 2"/>
          <p:cNvSpPr>
            <a:spLocks noGrp="1"/>
          </p:cNvSpPr>
          <p:nvPr>
            <p:ph type="body" sz="quarter" idx="14"/>
          </p:nvPr>
        </p:nvSpPr>
        <p:spPr>
          <a:xfrm>
            <a:off x="8973017" y="5280314"/>
            <a:ext cx="2880000" cy="360000"/>
          </a:xfrm>
          <a:ln>
            <a:solidFill>
              <a:schemeClr val="accent1"/>
            </a:solidFill>
          </a:ln>
        </p:spPr>
        <p:txBody>
          <a:bodyPr>
            <a:normAutofit fontScale="55000" lnSpcReduction="20000"/>
          </a:bodyPr>
          <a:lstStyle/>
          <a:p>
            <a:r>
              <a:rPr lang="es-PY" dirty="0"/>
              <a:t>Relación Beneficio / Costo – </a:t>
            </a:r>
            <a:r>
              <a:rPr lang="es-PY" dirty="0" smtClean="0"/>
              <a:t>RB/C</a:t>
            </a:r>
            <a:endParaRPr lang="es-PY" dirty="0"/>
          </a:p>
        </p:txBody>
      </p:sp>
      <p:sp>
        <p:nvSpPr>
          <p:cNvPr id="16" name="Marcador de texto 5"/>
          <p:cNvSpPr>
            <a:spLocks noGrp="1"/>
          </p:cNvSpPr>
          <p:nvPr>
            <p:ph type="body" sz="quarter" idx="17"/>
          </p:nvPr>
        </p:nvSpPr>
        <p:spPr>
          <a:xfrm>
            <a:off x="8973017" y="5866223"/>
            <a:ext cx="2880000" cy="360000"/>
          </a:xfrm>
          <a:ln>
            <a:solidFill>
              <a:schemeClr val="accent1"/>
            </a:solidFill>
          </a:ln>
        </p:spPr>
        <p:txBody>
          <a:bodyPr>
            <a:normAutofit fontScale="55000" lnSpcReduction="20000"/>
          </a:bodyPr>
          <a:lstStyle/>
          <a:p>
            <a:r>
              <a:rPr lang="es-PY" dirty="0"/>
              <a:t>Relación Costo / Beneficio – </a:t>
            </a:r>
            <a:r>
              <a:rPr lang="es-PY" dirty="0" smtClean="0"/>
              <a:t>RC/B</a:t>
            </a:r>
            <a:endParaRPr lang="es-PY" dirty="0"/>
          </a:p>
        </p:txBody>
      </p:sp>
      <p:sp>
        <p:nvSpPr>
          <p:cNvPr id="17" name="Marcador de texto 1"/>
          <p:cNvSpPr>
            <a:spLocks noGrp="1"/>
          </p:cNvSpPr>
          <p:nvPr>
            <p:ph type="body" sz="quarter" idx="13"/>
          </p:nvPr>
        </p:nvSpPr>
        <p:spPr>
          <a:xfrm>
            <a:off x="5005074" y="2936678"/>
            <a:ext cx="2880000" cy="360000"/>
          </a:xfrm>
        </p:spPr>
        <p:txBody>
          <a:bodyPr>
            <a:normAutofit fontScale="92500" lnSpcReduction="20000"/>
          </a:bodyPr>
          <a:lstStyle/>
          <a:p>
            <a:r>
              <a:rPr lang="es-AR" dirty="0" smtClean="0"/>
              <a:t>Utilidad</a:t>
            </a:r>
            <a:endParaRPr lang="es-PY" dirty="0"/>
          </a:p>
        </p:txBody>
      </p:sp>
      <p:sp>
        <p:nvSpPr>
          <p:cNvPr id="18" name="Marcador de texto 2"/>
          <p:cNvSpPr>
            <a:spLocks noGrp="1"/>
          </p:cNvSpPr>
          <p:nvPr>
            <p:ph type="body" sz="quarter" idx="14"/>
          </p:nvPr>
        </p:nvSpPr>
        <p:spPr>
          <a:xfrm>
            <a:off x="5005074" y="3522587"/>
            <a:ext cx="2880000" cy="360000"/>
          </a:xfrm>
        </p:spPr>
        <p:txBody>
          <a:bodyPr>
            <a:normAutofit fontScale="85000" lnSpcReduction="20000"/>
          </a:bodyPr>
          <a:lstStyle/>
          <a:p>
            <a:r>
              <a:rPr lang="es-PY" dirty="0" smtClean="0"/>
              <a:t>Rentabilidad</a:t>
            </a:r>
            <a:endParaRPr lang="es-PY" dirty="0"/>
          </a:p>
        </p:txBody>
      </p:sp>
      <p:sp>
        <p:nvSpPr>
          <p:cNvPr id="19" name="Marcador de texto 5"/>
          <p:cNvSpPr>
            <a:spLocks noGrp="1"/>
          </p:cNvSpPr>
          <p:nvPr>
            <p:ph type="body" sz="quarter" idx="17"/>
          </p:nvPr>
        </p:nvSpPr>
        <p:spPr>
          <a:xfrm>
            <a:off x="5005074" y="4407603"/>
            <a:ext cx="2880000" cy="360000"/>
          </a:xfrm>
        </p:spPr>
        <p:txBody>
          <a:bodyPr>
            <a:normAutofit fontScale="85000" lnSpcReduction="20000"/>
          </a:bodyPr>
          <a:lstStyle/>
          <a:p>
            <a:r>
              <a:rPr lang="es-PY" dirty="0" smtClean="0"/>
              <a:t>Retorno</a:t>
            </a:r>
            <a:endParaRPr lang="es-PY" dirty="0"/>
          </a:p>
        </p:txBody>
      </p:sp>
      <p:sp>
        <p:nvSpPr>
          <p:cNvPr id="20" name="Marcador de texto 1"/>
          <p:cNvSpPr>
            <a:spLocks noGrp="1"/>
          </p:cNvSpPr>
          <p:nvPr>
            <p:ph type="body" sz="quarter" idx="13"/>
          </p:nvPr>
        </p:nvSpPr>
        <p:spPr>
          <a:xfrm>
            <a:off x="5005074" y="5557534"/>
            <a:ext cx="2880000" cy="360000"/>
          </a:xfrm>
        </p:spPr>
        <p:txBody>
          <a:bodyPr>
            <a:normAutofit fontScale="85000" lnSpcReduction="20000"/>
          </a:bodyPr>
          <a:lstStyle/>
          <a:p>
            <a:r>
              <a:rPr lang="pt-BR" dirty="0" err="1" smtClean="0"/>
              <a:t>Relación</a:t>
            </a:r>
            <a:endParaRPr lang="pt-BR" dirty="0"/>
          </a:p>
        </p:txBody>
      </p:sp>
      <p:sp>
        <p:nvSpPr>
          <p:cNvPr id="29" name="Flecha derecha 28"/>
          <p:cNvSpPr/>
          <p:nvPr/>
        </p:nvSpPr>
        <p:spPr>
          <a:xfrm>
            <a:off x="7981772" y="3042302"/>
            <a:ext cx="905854" cy="119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30" name="Flecha derecha 29"/>
          <p:cNvSpPr/>
          <p:nvPr/>
        </p:nvSpPr>
        <p:spPr>
          <a:xfrm>
            <a:off x="7981772" y="3642766"/>
            <a:ext cx="905854" cy="119641"/>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31" name="Flecha derecha 30"/>
          <p:cNvSpPr/>
          <p:nvPr/>
        </p:nvSpPr>
        <p:spPr>
          <a:xfrm rot="20810220">
            <a:off x="7976117" y="4344799"/>
            <a:ext cx="905854" cy="119641"/>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32" name="Flecha derecha 31"/>
          <p:cNvSpPr/>
          <p:nvPr/>
        </p:nvSpPr>
        <p:spPr>
          <a:xfrm rot="20810220">
            <a:off x="7976116" y="5497712"/>
            <a:ext cx="905854" cy="119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33" name="Flecha derecha 32"/>
          <p:cNvSpPr/>
          <p:nvPr/>
        </p:nvSpPr>
        <p:spPr>
          <a:xfrm rot="990522">
            <a:off x="7971982" y="4713842"/>
            <a:ext cx="905854" cy="119641"/>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
        <p:nvSpPr>
          <p:cNvPr id="34" name="Flecha derecha 33"/>
          <p:cNvSpPr/>
          <p:nvPr/>
        </p:nvSpPr>
        <p:spPr>
          <a:xfrm rot="990522">
            <a:off x="7971980" y="5863896"/>
            <a:ext cx="905854" cy="119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Y"/>
          </a:p>
        </p:txBody>
      </p:sp>
    </p:spTree>
    <p:extLst>
      <p:ext uri="{BB962C8B-B14F-4D97-AF65-F5344CB8AC3E}">
        <p14:creationId xmlns:p14="http://schemas.microsoft.com/office/powerpoint/2010/main" val="1230931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588723-F88E-4F02-B1A9-D1224233BEEF}"/>
              </a:ext>
            </a:extLst>
          </p:cNvPr>
          <p:cNvSpPr>
            <a:spLocks noGrp="1"/>
          </p:cNvSpPr>
          <p:nvPr>
            <p:ph type="title"/>
          </p:nvPr>
        </p:nvSpPr>
        <p:spPr/>
        <p:txBody>
          <a:bodyPr rtlCol="0">
            <a:normAutofit/>
          </a:bodyPr>
          <a:lstStyle/>
          <a:p>
            <a:pPr>
              <a:lnSpc>
                <a:spcPct val="90000"/>
              </a:lnSpc>
            </a:pPr>
            <a:r>
              <a:rPr lang="es-PY" b="1" dirty="0" smtClean="0"/>
              <a:t>Egresos</a:t>
            </a:r>
            <a:endParaRPr lang="es-ES" sz="2300" dirty="0">
              <a:solidFill>
                <a:schemeClr val="bg1"/>
              </a:solidFill>
            </a:endParaRPr>
          </a:p>
        </p:txBody>
      </p:sp>
      <p:sp>
        <p:nvSpPr>
          <p:cNvPr id="23"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05074" y="1216851"/>
            <a:ext cx="6847943" cy="5158311"/>
          </a:xfrm>
        </p:spPr>
        <p:txBody>
          <a:bodyPr rtlCol="0">
            <a:normAutofit/>
          </a:bodyPr>
          <a:lstStyle/>
          <a:p>
            <a:endParaRPr lang="es-AR" b="1" dirty="0" smtClean="0"/>
          </a:p>
          <a:p>
            <a:pPr marL="457200" lvl="1" indent="0">
              <a:buNone/>
            </a:pPr>
            <a:endParaRPr lang="es-AR" b="1" dirty="0"/>
          </a:p>
          <a:p>
            <a:pPr marL="457200" lvl="1" indent="0">
              <a:buNone/>
            </a:pPr>
            <a:endParaRPr lang="es-PY" b="1" dirty="0" smtClean="0"/>
          </a:p>
          <a:p>
            <a:pPr marL="457200" lvl="1" indent="0">
              <a:buNone/>
            </a:pPr>
            <a:endParaRPr lang="es-PY" sz="1600" dirty="0" smtClean="0"/>
          </a:p>
          <a:p>
            <a:pPr marL="0" indent="0">
              <a:buNone/>
            </a:pPr>
            <a:endParaRPr lang="es-PY"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a16="http://schemas.microsoft.com/office/drawing/2014/main" xmlns=""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3</a:t>
            </a:r>
            <a:endParaRPr lang="es-ES" dirty="0"/>
          </a:p>
        </p:txBody>
      </p:sp>
      <p:sp>
        <p:nvSpPr>
          <p:cNvPr id="7"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43097" y="1216852"/>
            <a:ext cx="6724461" cy="5155373"/>
          </a:xfrm>
        </p:spPr>
        <p:txBody>
          <a:bodyPr rtlCol="0">
            <a:noAutofit/>
          </a:bodyPr>
          <a:lstStyle/>
          <a:p>
            <a:pPr marL="0" indent="0" algn="just">
              <a:spcBef>
                <a:spcPts val="600"/>
              </a:spcBef>
              <a:buNone/>
            </a:pPr>
            <a:endParaRPr lang="es-AR" sz="1700" b="1" dirty="0" smtClean="0"/>
          </a:p>
          <a:p>
            <a:pPr marL="0" indent="0" algn="just">
              <a:spcBef>
                <a:spcPts val="600"/>
              </a:spcBef>
              <a:buNone/>
            </a:pPr>
            <a:r>
              <a:rPr lang="es-AR" sz="1700" b="1" dirty="0" smtClean="0"/>
              <a:t>Los egresos son </a:t>
            </a:r>
            <a:r>
              <a:rPr lang="es-AR" sz="1700" b="1" dirty="0"/>
              <a:t>desembolsos, efectivos y no efectivos, que requieren ser realizados para implementar o ejecutar la actividad analizada o planificada.</a:t>
            </a:r>
          </a:p>
          <a:p>
            <a:pPr marL="0" indent="0" algn="just">
              <a:spcBef>
                <a:spcPts val="600"/>
              </a:spcBef>
              <a:buNone/>
            </a:pPr>
            <a:endParaRPr lang="es-AR" sz="1700" b="1" dirty="0" smtClean="0"/>
          </a:p>
          <a:p>
            <a:pPr algn="just">
              <a:spcBef>
                <a:spcPts val="600"/>
              </a:spcBef>
            </a:pPr>
            <a:r>
              <a:rPr lang="es-PY" sz="1700" b="1" dirty="0" smtClean="0"/>
              <a:t>Por su forma puede ser:</a:t>
            </a:r>
            <a:endParaRPr lang="es-PY" sz="1700" b="1" dirty="0" smtClean="0"/>
          </a:p>
          <a:p>
            <a:pPr marL="0" indent="0" algn="just">
              <a:spcBef>
                <a:spcPts val="600"/>
              </a:spcBef>
              <a:buNone/>
            </a:pPr>
            <a:endParaRPr lang="es-PY" sz="1700" dirty="0" smtClean="0"/>
          </a:p>
          <a:p>
            <a:pPr lvl="1" algn="just">
              <a:spcBef>
                <a:spcPts val="600"/>
              </a:spcBef>
            </a:pPr>
            <a:r>
              <a:rPr lang="es-PY" sz="1500" b="1" u="sng" dirty="0" smtClean="0"/>
              <a:t>No efectivo:</a:t>
            </a:r>
            <a:r>
              <a:rPr lang="es-PY" sz="1500" dirty="0"/>
              <a:t> (imputado); o uso de bienes o servicios de valor sin salida de dinero efectivo de caja, pero que inciden el costo de producción, tales como mano de obra familiar no remunerada, amortización, interés, disminución de inventario por aplicación al proceso productivo, etc.</a:t>
            </a:r>
            <a:endParaRPr lang="es-PY" sz="1500" dirty="0"/>
          </a:p>
          <a:p>
            <a:pPr lvl="1" algn="just">
              <a:spcBef>
                <a:spcPts val="600"/>
              </a:spcBef>
            </a:pPr>
            <a:endParaRPr lang="es-PY" sz="1500" dirty="0" smtClean="0"/>
          </a:p>
          <a:p>
            <a:pPr lvl="1" algn="just">
              <a:spcBef>
                <a:spcPts val="600"/>
              </a:spcBef>
            </a:pPr>
            <a:r>
              <a:rPr lang="es-PY" sz="1500" b="1" u="sng" dirty="0" smtClean="0"/>
              <a:t>Efectivo:</a:t>
            </a:r>
            <a:r>
              <a:rPr lang="es-PY" sz="1500" dirty="0"/>
              <a:t> implica salida de dinero en efectivo de la Caja, para adquirir y/o alquilar bienes y servicios, tales como compra de insumos, pago de salarios, mantenimiento de activos, arrendamiento de campo, etc</a:t>
            </a:r>
            <a:r>
              <a:rPr lang="es-PY" sz="1500" dirty="0" smtClean="0"/>
              <a:t>.</a:t>
            </a:r>
            <a:endParaRPr lang="es-PY" sz="1500" dirty="0"/>
          </a:p>
        </p:txBody>
      </p:sp>
    </p:spTree>
    <p:extLst>
      <p:ext uri="{BB962C8B-B14F-4D97-AF65-F5344CB8AC3E}">
        <p14:creationId xmlns:p14="http://schemas.microsoft.com/office/powerpoint/2010/main" val="39411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588723-F88E-4F02-B1A9-D1224233BEEF}"/>
              </a:ext>
            </a:extLst>
          </p:cNvPr>
          <p:cNvSpPr>
            <a:spLocks noGrp="1"/>
          </p:cNvSpPr>
          <p:nvPr>
            <p:ph type="title"/>
          </p:nvPr>
        </p:nvSpPr>
        <p:spPr/>
        <p:txBody>
          <a:bodyPr rtlCol="0">
            <a:normAutofit/>
          </a:bodyPr>
          <a:lstStyle/>
          <a:p>
            <a:pPr>
              <a:lnSpc>
                <a:spcPct val="90000"/>
              </a:lnSpc>
            </a:pPr>
            <a:r>
              <a:rPr lang="es-PY" b="1" dirty="0" smtClean="0"/>
              <a:t>Egresos</a:t>
            </a:r>
            <a:endParaRPr lang="es-ES" sz="2300" dirty="0">
              <a:solidFill>
                <a:schemeClr val="bg1"/>
              </a:solidFill>
            </a:endParaRPr>
          </a:p>
        </p:txBody>
      </p:sp>
      <p:sp>
        <p:nvSpPr>
          <p:cNvPr id="23"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05074" y="1216851"/>
            <a:ext cx="6847943" cy="5158311"/>
          </a:xfrm>
        </p:spPr>
        <p:txBody>
          <a:bodyPr rtlCol="0">
            <a:normAutofit/>
          </a:bodyPr>
          <a:lstStyle/>
          <a:p>
            <a:endParaRPr lang="es-AR" b="1" dirty="0" smtClean="0"/>
          </a:p>
          <a:p>
            <a:pPr marL="457200" lvl="1" indent="0">
              <a:buNone/>
            </a:pPr>
            <a:endParaRPr lang="es-AR" b="1" dirty="0"/>
          </a:p>
          <a:p>
            <a:pPr marL="457200" lvl="1" indent="0">
              <a:buNone/>
            </a:pPr>
            <a:endParaRPr lang="es-PY" b="1" dirty="0" smtClean="0"/>
          </a:p>
          <a:p>
            <a:pPr marL="457200" lvl="1" indent="0">
              <a:buNone/>
            </a:pPr>
            <a:endParaRPr lang="es-PY" sz="1600" dirty="0" smtClean="0"/>
          </a:p>
          <a:p>
            <a:pPr marL="0" indent="0">
              <a:buNone/>
            </a:pPr>
            <a:endParaRPr lang="es-PY"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a16="http://schemas.microsoft.com/office/drawing/2014/main" xmlns=""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4</a:t>
            </a:r>
            <a:endParaRPr lang="es-ES" dirty="0"/>
          </a:p>
        </p:txBody>
      </p:sp>
      <p:sp>
        <p:nvSpPr>
          <p:cNvPr id="7"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43097" y="1216852"/>
            <a:ext cx="6724461" cy="5155373"/>
          </a:xfrm>
        </p:spPr>
        <p:txBody>
          <a:bodyPr rtlCol="0">
            <a:noAutofit/>
          </a:bodyPr>
          <a:lstStyle/>
          <a:p>
            <a:pPr algn="just">
              <a:spcBef>
                <a:spcPts val="600"/>
              </a:spcBef>
            </a:pPr>
            <a:endParaRPr lang="es-PY" sz="1700" b="1" dirty="0" smtClean="0"/>
          </a:p>
          <a:p>
            <a:pPr algn="just">
              <a:spcBef>
                <a:spcPts val="600"/>
              </a:spcBef>
            </a:pPr>
            <a:r>
              <a:rPr lang="es-PY" sz="1700" b="1" dirty="0" smtClean="0"/>
              <a:t>Por su destino:</a:t>
            </a:r>
          </a:p>
          <a:p>
            <a:pPr algn="just">
              <a:spcBef>
                <a:spcPts val="600"/>
              </a:spcBef>
            </a:pPr>
            <a:endParaRPr lang="es-PY" sz="1700" b="1" dirty="0" smtClean="0"/>
          </a:p>
          <a:p>
            <a:pPr lvl="1" algn="just">
              <a:spcBef>
                <a:spcPts val="600"/>
              </a:spcBef>
            </a:pPr>
            <a:r>
              <a:rPr lang="es-PY" sz="1500" b="1" u="sng" dirty="0" smtClean="0"/>
              <a:t>CAPITAL </a:t>
            </a:r>
            <a:r>
              <a:rPr lang="es-PY" sz="1500" b="1" u="sng" dirty="0"/>
              <a:t>de INVERSIÓN:</a:t>
            </a:r>
            <a:r>
              <a:rPr lang="es-PY" sz="1500" dirty="0" smtClean="0"/>
              <a:t> (estructural</a:t>
            </a:r>
            <a:r>
              <a:rPr lang="es-PY" sz="1500" dirty="0"/>
              <a:t>); cuando los desembolsos a realizar están previstas para adquirir bienes  que </a:t>
            </a:r>
            <a:r>
              <a:rPr lang="es-PY" sz="1500" b="1" i="1" dirty="0"/>
              <a:t>crean las condiciones</a:t>
            </a:r>
            <a:r>
              <a:rPr lang="es-PY" sz="1500" dirty="0"/>
              <a:t> requeridas para implementar el proceso productivo, y que pueden ser utilizados en mas de una aplicación, como por ejemplo la tierra, las infraestructuras, maquinarias, muebles y equipos, animales reproductores </a:t>
            </a:r>
            <a:r>
              <a:rPr lang="es-PY" sz="1500" dirty="0" smtClean="0"/>
              <a:t>–</a:t>
            </a:r>
            <a:r>
              <a:rPr lang="es-PY" sz="1500" b="1" i="1" dirty="0" smtClean="0"/>
              <a:t>tangibles</a:t>
            </a:r>
            <a:r>
              <a:rPr lang="es-PY" sz="1500" dirty="0" smtClean="0"/>
              <a:t>– </a:t>
            </a:r>
            <a:r>
              <a:rPr lang="es-PY" sz="1500" dirty="0"/>
              <a:t>, programas informáticos, constitución de firmas o sociedades, registro o derecho de marcas, evaluación de proyectos, estudio de impacto ambiental </a:t>
            </a:r>
            <a:r>
              <a:rPr lang="es-PY" sz="1500" dirty="0" smtClean="0"/>
              <a:t>–</a:t>
            </a:r>
            <a:r>
              <a:rPr lang="es-PY" sz="1500" b="1" i="1" dirty="0" smtClean="0"/>
              <a:t>intangibles</a:t>
            </a:r>
            <a:r>
              <a:rPr lang="es-PY" sz="1500" dirty="0" smtClean="0"/>
              <a:t>–  </a:t>
            </a:r>
            <a:r>
              <a:rPr lang="es-PY" sz="1500" dirty="0"/>
              <a:t>, </a:t>
            </a:r>
            <a:r>
              <a:rPr lang="es-PY" sz="1500" dirty="0" smtClean="0"/>
              <a:t>etc.</a:t>
            </a:r>
          </a:p>
        </p:txBody>
      </p:sp>
    </p:spTree>
    <p:extLst>
      <p:ext uri="{BB962C8B-B14F-4D97-AF65-F5344CB8AC3E}">
        <p14:creationId xmlns:p14="http://schemas.microsoft.com/office/powerpoint/2010/main" val="1000537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588723-F88E-4F02-B1A9-D1224233BEEF}"/>
              </a:ext>
            </a:extLst>
          </p:cNvPr>
          <p:cNvSpPr>
            <a:spLocks noGrp="1"/>
          </p:cNvSpPr>
          <p:nvPr>
            <p:ph type="title"/>
          </p:nvPr>
        </p:nvSpPr>
        <p:spPr/>
        <p:txBody>
          <a:bodyPr rtlCol="0">
            <a:normAutofit/>
          </a:bodyPr>
          <a:lstStyle/>
          <a:p>
            <a:pPr>
              <a:lnSpc>
                <a:spcPct val="90000"/>
              </a:lnSpc>
            </a:pPr>
            <a:r>
              <a:rPr lang="es-PY" b="1" dirty="0" smtClean="0"/>
              <a:t>Egresos</a:t>
            </a:r>
            <a:endParaRPr lang="es-ES" sz="2300" dirty="0">
              <a:solidFill>
                <a:schemeClr val="bg1"/>
              </a:solidFill>
            </a:endParaRPr>
          </a:p>
        </p:txBody>
      </p:sp>
      <p:sp>
        <p:nvSpPr>
          <p:cNvPr id="23"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05074" y="1216851"/>
            <a:ext cx="6847943" cy="5158311"/>
          </a:xfrm>
        </p:spPr>
        <p:txBody>
          <a:bodyPr rtlCol="0">
            <a:normAutofit/>
          </a:bodyPr>
          <a:lstStyle/>
          <a:p>
            <a:endParaRPr lang="es-AR" b="1" dirty="0" smtClean="0"/>
          </a:p>
          <a:p>
            <a:pPr marL="457200" lvl="1" indent="0">
              <a:buNone/>
            </a:pPr>
            <a:endParaRPr lang="es-AR" b="1" dirty="0"/>
          </a:p>
          <a:p>
            <a:pPr marL="457200" lvl="1" indent="0">
              <a:buNone/>
            </a:pPr>
            <a:endParaRPr lang="es-PY" b="1" dirty="0" smtClean="0"/>
          </a:p>
          <a:p>
            <a:pPr marL="457200" lvl="1" indent="0">
              <a:buNone/>
            </a:pPr>
            <a:endParaRPr lang="es-PY" sz="1600" dirty="0" smtClean="0"/>
          </a:p>
          <a:p>
            <a:pPr marL="0" indent="0">
              <a:buNone/>
            </a:pPr>
            <a:endParaRPr lang="es-PY"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a16="http://schemas.microsoft.com/office/drawing/2014/main" xmlns=""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5</a:t>
            </a:r>
            <a:endParaRPr lang="es-ES" dirty="0"/>
          </a:p>
        </p:txBody>
      </p:sp>
      <p:sp>
        <p:nvSpPr>
          <p:cNvPr id="7"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43097" y="1216852"/>
            <a:ext cx="6724461" cy="5155373"/>
          </a:xfrm>
        </p:spPr>
        <p:txBody>
          <a:bodyPr rtlCol="0">
            <a:noAutofit/>
          </a:bodyPr>
          <a:lstStyle/>
          <a:p>
            <a:pPr algn="just">
              <a:spcBef>
                <a:spcPts val="600"/>
              </a:spcBef>
            </a:pPr>
            <a:r>
              <a:rPr lang="es-PY" sz="1700" b="1" u="sng" dirty="0" smtClean="0"/>
              <a:t>CAPITAL </a:t>
            </a:r>
            <a:r>
              <a:rPr lang="es-PY" sz="1700" b="1" u="sng" dirty="0"/>
              <a:t>de INVERSIÓN:</a:t>
            </a:r>
            <a:r>
              <a:rPr lang="es-PY" sz="1700" dirty="0" smtClean="0"/>
              <a:t> (estructural);</a:t>
            </a:r>
          </a:p>
          <a:p>
            <a:pPr lvl="1" algn="just">
              <a:spcBef>
                <a:spcPts val="600"/>
              </a:spcBef>
            </a:pPr>
            <a:endParaRPr lang="es-AR" sz="1500" b="1" dirty="0" smtClean="0"/>
          </a:p>
          <a:p>
            <a:pPr lvl="1" algn="just">
              <a:spcBef>
                <a:spcPts val="600"/>
              </a:spcBef>
            </a:pPr>
            <a:r>
              <a:rPr lang="es-AR" sz="1500" b="1" dirty="0" smtClean="0"/>
              <a:t>Características:</a:t>
            </a:r>
          </a:p>
          <a:p>
            <a:pPr lvl="2" algn="just">
              <a:spcBef>
                <a:spcPts val="600"/>
              </a:spcBef>
            </a:pPr>
            <a:r>
              <a:rPr lang="es-PY" sz="1500" dirty="0" smtClean="0"/>
              <a:t>Por </a:t>
            </a:r>
            <a:r>
              <a:rPr lang="es-PY" sz="1500" dirty="0"/>
              <a:t>lo general requieren ser aplicadas antes de iniciar los </a:t>
            </a:r>
            <a:r>
              <a:rPr lang="es-PY" sz="1500" i="1" dirty="0"/>
              <a:t>PROCESOS PRODUCTIVOS</a:t>
            </a:r>
            <a:r>
              <a:rPr lang="es-PY" sz="1500" dirty="0"/>
              <a:t> (crean las condiciones necesarias), pero también pueden implementarse durante la producción tales como las </a:t>
            </a:r>
            <a:r>
              <a:rPr lang="es-PY" sz="1500" b="1" i="1" dirty="0"/>
              <a:t>Inversiones de Reposición, de Diversificación, de Incremento de Capacidad, de Innovación Tecnológica y de Adecuación </a:t>
            </a:r>
            <a:r>
              <a:rPr lang="es-PY" sz="1500" dirty="0"/>
              <a:t>a las nuevas tecnologías y/o disposiciones legales, etc. </a:t>
            </a:r>
            <a:endParaRPr lang="es-PY" sz="1500" dirty="0" smtClean="0"/>
          </a:p>
          <a:p>
            <a:pPr lvl="2" algn="just">
              <a:spcBef>
                <a:spcPts val="600"/>
              </a:spcBef>
            </a:pPr>
            <a:endParaRPr lang="es-PY" sz="1500" dirty="0"/>
          </a:p>
          <a:p>
            <a:pPr lvl="2" algn="just">
              <a:spcBef>
                <a:spcPts val="600"/>
              </a:spcBef>
            </a:pPr>
            <a:r>
              <a:rPr lang="es-PY" sz="1500" dirty="0" smtClean="0"/>
              <a:t>Aún </a:t>
            </a:r>
            <a:r>
              <a:rPr lang="es-PY" sz="1500" dirty="0"/>
              <a:t>cuando pueden ser utilizados en varios procesos productivos a lo largo de su vida útil (si está determinada), </a:t>
            </a:r>
            <a:r>
              <a:rPr lang="es-PY" sz="1500" b="1" dirty="0"/>
              <a:t>inciden en los </a:t>
            </a:r>
            <a:r>
              <a:rPr lang="es-PY" sz="1500" b="1" i="1" dirty="0"/>
              <a:t>COSTOS OPERATIVOS</a:t>
            </a:r>
            <a:r>
              <a:rPr lang="es-PY" sz="1500" dirty="0"/>
              <a:t> de cada Proceso Productivo, por las  </a:t>
            </a:r>
            <a:r>
              <a:rPr lang="es-PY" sz="1500" b="1" i="1" dirty="0"/>
              <a:t>AMORTIZACIONES</a:t>
            </a:r>
            <a:r>
              <a:rPr lang="es-PY" sz="1500" dirty="0"/>
              <a:t> que requieren (salvo las que no se amortizan), el </a:t>
            </a:r>
            <a:r>
              <a:rPr lang="es-PY" sz="1500" b="1" i="1" dirty="0"/>
              <a:t>INTERÉS</a:t>
            </a:r>
            <a:r>
              <a:rPr lang="es-PY" sz="1500" dirty="0"/>
              <a:t> (tanto para el Capital obtenido en préstamo como para el propio), y los </a:t>
            </a:r>
            <a:r>
              <a:rPr lang="es-PY" sz="1500" b="1" i="1" dirty="0"/>
              <a:t>GASTOS DE MANTENIMIENTO</a:t>
            </a:r>
            <a:r>
              <a:rPr lang="es-PY" sz="1500" dirty="0"/>
              <a:t>, que se constituyen en </a:t>
            </a:r>
            <a:r>
              <a:rPr lang="es-PY" sz="1500" b="1" i="1" dirty="0"/>
              <a:t>COSTOS </a:t>
            </a:r>
            <a:r>
              <a:rPr lang="es-PY" sz="1500" b="1" i="1" dirty="0" smtClean="0"/>
              <a:t>FIJOS</a:t>
            </a:r>
            <a:r>
              <a:rPr lang="es-PY" sz="1500" dirty="0" smtClean="0"/>
              <a:t>.</a:t>
            </a:r>
            <a:endParaRPr lang="es-PY" sz="1500" dirty="0"/>
          </a:p>
          <a:p>
            <a:pPr lvl="1" algn="just">
              <a:spcBef>
                <a:spcPts val="600"/>
              </a:spcBef>
            </a:pPr>
            <a:endParaRPr lang="es-PY" sz="1500" dirty="0"/>
          </a:p>
        </p:txBody>
      </p:sp>
    </p:spTree>
    <p:extLst>
      <p:ext uri="{BB962C8B-B14F-4D97-AF65-F5344CB8AC3E}">
        <p14:creationId xmlns:p14="http://schemas.microsoft.com/office/powerpoint/2010/main" val="3312006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588723-F88E-4F02-B1A9-D1224233BEEF}"/>
              </a:ext>
            </a:extLst>
          </p:cNvPr>
          <p:cNvSpPr>
            <a:spLocks noGrp="1"/>
          </p:cNvSpPr>
          <p:nvPr>
            <p:ph type="title"/>
          </p:nvPr>
        </p:nvSpPr>
        <p:spPr/>
        <p:txBody>
          <a:bodyPr rtlCol="0">
            <a:normAutofit/>
          </a:bodyPr>
          <a:lstStyle/>
          <a:p>
            <a:pPr>
              <a:lnSpc>
                <a:spcPct val="90000"/>
              </a:lnSpc>
            </a:pPr>
            <a:r>
              <a:rPr lang="es-PY" b="1" dirty="0" smtClean="0"/>
              <a:t>Egresos</a:t>
            </a:r>
            <a:endParaRPr lang="es-ES" sz="2300" dirty="0">
              <a:solidFill>
                <a:schemeClr val="bg1"/>
              </a:solidFill>
            </a:endParaRPr>
          </a:p>
        </p:txBody>
      </p:sp>
      <p:sp>
        <p:nvSpPr>
          <p:cNvPr id="23"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05074" y="1216851"/>
            <a:ext cx="6847943" cy="5158311"/>
          </a:xfrm>
        </p:spPr>
        <p:txBody>
          <a:bodyPr rtlCol="0">
            <a:normAutofit/>
          </a:bodyPr>
          <a:lstStyle/>
          <a:p>
            <a:endParaRPr lang="es-AR" b="1" dirty="0" smtClean="0"/>
          </a:p>
          <a:p>
            <a:pPr marL="457200" lvl="1" indent="0">
              <a:buNone/>
            </a:pPr>
            <a:endParaRPr lang="es-AR" b="1" dirty="0"/>
          </a:p>
          <a:p>
            <a:pPr marL="457200" lvl="1" indent="0">
              <a:buNone/>
            </a:pPr>
            <a:endParaRPr lang="es-PY" b="1" dirty="0" smtClean="0"/>
          </a:p>
          <a:p>
            <a:pPr marL="457200" lvl="1" indent="0">
              <a:buNone/>
            </a:pPr>
            <a:endParaRPr lang="es-PY" sz="1600" dirty="0" smtClean="0"/>
          </a:p>
          <a:p>
            <a:pPr marL="0" indent="0">
              <a:buNone/>
            </a:pPr>
            <a:endParaRPr lang="es-PY"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a16="http://schemas.microsoft.com/office/drawing/2014/main" xmlns=""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6</a:t>
            </a:r>
            <a:endParaRPr lang="es-ES" dirty="0"/>
          </a:p>
        </p:txBody>
      </p:sp>
      <p:sp>
        <p:nvSpPr>
          <p:cNvPr id="7"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43097" y="1216852"/>
            <a:ext cx="6724461" cy="5155373"/>
          </a:xfrm>
        </p:spPr>
        <p:txBody>
          <a:bodyPr rtlCol="0">
            <a:noAutofit/>
          </a:bodyPr>
          <a:lstStyle/>
          <a:p>
            <a:pPr algn="just">
              <a:spcBef>
                <a:spcPts val="600"/>
              </a:spcBef>
            </a:pPr>
            <a:endParaRPr lang="es-PY" sz="1700" b="1" dirty="0" smtClean="0"/>
          </a:p>
          <a:p>
            <a:pPr algn="just">
              <a:spcBef>
                <a:spcPts val="600"/>
              </a:spcBef>
            </a:pPr>
            <a:r>
              <a:rPr lang="es-PY" sz="1700" b="1" u="sng" dirty="0"/>
              <a:t>CAPITAL de TRABAJO u OPERATIVO:</a:t>
            </a:r>
            <a:endParaRPr lang="es-PY" sz="1700" b="1" u="sng" dirty="0" smtClean="0"/>
          </a:p>
          <a:p>
            <a:pPr marL="0" indent="0" algn="just">
              <a:spcBef>
                <a:spcPts val="600"/>
              </a:spcBef>
              <a:buNone/>
            </a:pPr>
            <a:endParaRPr lang="es-PY" sz="1700" dirty="0" smtClean="0"/>
          </a:p>
          <a:p>
            <a:pPr lvl="1" algn="just">
              <a:spcBef>
                <a:spcPts val="600"/>
              </a:spcBef>
            </a:pPr>
            <a:r>
              <a:rPr lang="es-PY" sz="1500" dirty="0" smtClean="0"/>
              <a:t>Son </a:t>
            </a:r>
            <a:r>
              <a:rPr lang="es-PY" sz="1500" dirty="0"/>
              <a:t>los desembolsos que requieren ser realizados para adquirir bienes y servicios  </a:t>
            </a:r>
            <a:r>
              <a:rPr lang="es-PY" sz="1500" b="1" i="1" dirty="0"/>
              <a:t>para implementar el Proceso Productivo en sí</a:t>
            </a:r>
            <a:r>
              <a:rPr lang="es-PY" sz="1500" dirty="0"/>
              <a:t>. Dichos bienes y servicios al ser aplicados al Proceso Productivo </a:t>
            </a:r>
            <a:r>
              <a:rPr lang="es-PY" sz="1500" b="1" i="1" dirty="0"/>
              <a:t>se consumen, acaban, extinguen y desaparecen </a:t>
            </a:r>
            <a:r>
              <a:rPr lang="es-PY" sz="1500" dirty="0"/>
              <a:t>transformándose o pasando a constituir de los </a:t>
            </a:r>
            <a:r>
              <a:rPr lang="es-PY" sz="1500" b="1" i="1" dirty="0"/>
              <a:t>productos, subproductos, servicios y efluentes</a:t>
            </a:r>
            <a:r>
              <a:rPr lang="es-PY" sz="1500" dirty="0"/>
              <a:t> que se generan en la empresa; </a:t>
            </a:r>
            <a:r>
              <a:rPr lang="es-PY" sz="1500" b="1" i="1" dirty="0"/>
              <a:t>por lo tanto ya no se los puede utilizar en los siguientes </a:t>
            </a:r>
            <a:r>
              <a:rPr lang="es-PY" sz="1500" b="1" i="1" dirty="0" smtClean="0"/>
              <a:t>procesos!</a:t>
            </a:r>
            <a:endParaRPr lang="es-PY" sz="1500" b="1" i="1" dirty="0"/>
          </a:p>
          <a:p>
            <a:pPr lvl="1" algn="just">
              <a:spcBef>
                <a:spcPts val="600"/>
              </a:spcBef>
            </a:pPr>
            <a:endParaRPr lang="es-PY" sz="1500" dirty="0"/>
          </a:p>
          <a:p>
            <a:pPr lvl="1" algn="just">
              <a:spcBef>
                <a:spcPts val="600"/>
              </a:spcBef>
            </a:pPr>
            <a:r>
              <a:rPr lang="es-PY" sz="1500" dirty="0" smtClean="0"/>
              <a:t>Como </a:t>
            </a:r>
            <a:r>
              <a:rPr lang="es-PY" sz="1500" dirty="0"/>
              <a:t>ejemplos se pueden mencionar los </a:t>
            </a:r>
            <a:r>
              <a:rPr lang="es-PY" sz="1500" i="1" dirty="0"/>
              <a:t>pagos de salario, adquisición de materias primas e insumos, alimentación, sanidad, animales de engorde, servicios (luz, agua, comunicación), impuesto, alquileres, etc.</a:t>
            </a:r>
            <a:r>
              <a:rPr lang="es-PY" sz="1500" dirty="0"/>
              <a:t> </a:t>
            </a:r>
          </a:p>
          <a:p>
            <a:pPr lvl="1" algn="just">
              <a:spcBef>
                <a:spcPts val="600"/>
              </a:spcBef>
            </a:pPr>
            <a:endParaRPr lang="es-PY" sz="1500" dirty="0"/>
          </a:p>
        </p:txBody>
      </p:sp>
    </p:spTree>
    <p:extLst>
      <p:ext uri="{BB962C8B-B14F-4D97-AF65-F5344CB8AC3E}">
        <p14:creationId xmlns:p14="http://schemas.microsoft.com/office/powerpoint/2010/main" val="1360608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588723-F88E-4F02-B1A9-D1224233BEEF}"/>
              </a:ext>
            </a:extLst>
          </p:cNvPr>
          <p:cNvSpPr>
            <a:spLocks noGrp="1"/>
          </p:cNvSpPr>
          <p:nvPr>
            <p:ph type="title"/>
          </p:nvPr>
        </p:nvSpPr>
        <p:spPr/>
        <p:txBody>
          <a:bodyPr rtlCol="0">
            <a:normAutofit/>
          </a:bodyPr>
          <a:lstStyle/>
          <a:p>
            <a:pPr>
              <a:lnSpc>
                <a:spcPct val="90000"/>
              </a:lnSpc>
            </a:pPr>
            <a:r>
              <a:rPr lang="es-PY" b="1" dirty="0" smtClean="0"/>
              <a:t>Egresos</a:t>
            </a:r>
            <a:endParaRPr lang="es-ES" sz="2300" dirty="0">
              <a:solidFill>
                <a:schemeClr val="bg1"/>
              </a:solidFill>
            </a:endParaRPr>
          </a:p>
        </p:txBody>
      </p:sp>
      <p:sp>
        <p:nvSpPr>
          <p:cNvPr id="23"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05074" y="1216851"/>
            <a:ext cx="6847943" cy="5158311"/>
          </a:xfrm>
        </p:spPr>
        <p:txBody>
          <a:bodyPr rtlCol="0">
            <a:normAutofit/>
          </a:bodyPr>
          <a:lstStyle/>
          <a:p>
            <a:endParaRPr lang="es-AR" b="1" dirty="0" smtClean="0"/>
          </a:p>
          <a:p>
            <a:pPr marL="457200" lvl="1" indent="0">
              <a:buNone/>
            </a:pPr>
            <a:endParaRPr lang="es-AR" b="1" dirty="0"/>
          </a:p>
          <a:p>
            <a:pPr marL="457200" lvl="1" indent="0">
              <a:buNone/>
            </a:pPr>
            <a:endParaRPr lang="es-PY" b="1" dirty="0" smtClean="0"/>
          </a:p>
          <a:p>
            <a:pPr marL="457200" lvl="1" indent="0">
              <a:buNone/>
            </a:pPr>
            <a:endParaRPr lang="es-PY" sz="1600" dirty="0" smtClean="0"/>
          </a:p>
          <a:p>
            <a:pPr marL="0" indent="0">
              <a:buNone/>
            </a:pPr>
            <a:endParaRPr lang="es-PY"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a16="http://schemas.microsoft.com/office/drawing/2014/main" xmlns=""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7</a:t>
            </a:r>
            <a:endParaRPr lang="es-ES" dirty="0"/>
          </a:p>
        </p:txBody>
      </p:sp>
      <p:sp>
        <p:nvSpPr>
          <p:cNvPr id="7"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43097" y="1216852"/>
            <a:ext cx="6724461" cy="5155373"/>
          </a:xfrm>
        </p:spPr>
        <p:txBody>
          <a:bodyPr rtlCol="0">
            <a:noAutofit/>
          </a:bodyPr>
          <a:lstStyle/>
          <a:p>
            <a:pPr marL="0" indent="0" algn="ctr">
              <a:spcBef>
                <a:spcPts val="600"/>
              </a:spcBef>
              <a:buNone/>
            </a:pPr>
            <a:r>
              <a:rPr lang="es-PY" b="1" dirty="0" smtClean="0"/>
              <a:t>CAPITAL DE </a:t>
            </a:r>
            <a:r>
              <a:rPr lang="es-PY" b="1" dirty="0"/>
              <a:t>INVERSIÓN versus CAPITAL </a:t>
            </a:r>
            <a:r>
              <a:rPr lang="es-PY" b="1" dirty="0" smtClean="0"/>
              <a:t>DE TRABAJO U OPERATIVO.</a:t>
            </a:r>
          </a:p>
          <a:p>
            <a:pPr algn="just">
              <a:spcBef>
                <a:spcPts val="600"/>
              </a:spcBef>
            </a:pPr>
            <a:r>
              <a:rPr lang="es-PY" sz="1400" dirty="0" smtClean="0"/>
              <a:t>Para </a:t>
            </a:r>
            <a:r>
              <a:rPr lang="es-PY" sz="1400" dirty="0"/>
              <a:t>el “Tomador de Decisiones” (Administrador) se hace necesario analizar acabadamente los montos de los recursos financieros a destinar a la INVERSIÓN, que se retiran de circulación al fijarlos en la empresa y por tanto dejan de estar a disposición para destinarlo a la adquisición de otros bienes y </a:t>
            </a:r>
            <a:r>
              <a:rPr lang="es-PY" sz="1400" dirty="0" smtClean="0"/>
              <a:t>servicios.</a:t>
            </a:r>
          </a:p>
          <a:p>
            <a:pPr algn="just">
              <a:spcBef>
                <a:spcPts val="600"/>
              </a:spcBef>
            </a:pPr>
            <a:endParaRPr lang="es-PY" sz="800" dirty="0" smtClean="0"/>
          </a:p>
          <a:p>
            <a:pPr algn="just">
              <a:spcBef>
                <a:spcPts val="600"/>
              </a:spcBef>
            </a:pPr>
            <a:r>
              <a:rPr lang="es-PY" sz="1400" dirty="0" smtClean="0"/>
              <a:t>Las </a:t>
            </a:r>
            <a:r>
              <a:rPr lang="es-PY" sz="1400" dirty="0"/>
              <a:t>Inversiones generan para cada Ciclo de Producción </a:t>
            </a:r>
            <a:r>
              <a:rPr lang="es-PY" sz="1400" b="1" dirty="0"/>
              <a:t>COSTOS FIJOS </a:t>
            </a:r>
            <a:r>
              <a:rPr lang="es-PY" sz="1400" dirty="0"/>
              <a:t>específicos para la empresa, por lo que se debe atender el dimensionamiento de las mismas, pues cuando mayores sean éstas, mayores serán los </a:t>
            </a:r>
            <a:r>
              <a:rPr lang="es-PY" sz="1400" b="1" i="1" dirty="0"/>
              <a:t>Costos Fijos (amortizaciones, mantenimiento, interés)</a:t>
            </a:r>
            <a:r>
              <a:rPr lang="es-PY" sz="1400" dirty="0"/>
              <a:t> que genera, y </a:t>
            </a:r>
            <a:r>
              <a:rPr lang="es-PY" sz="1400" dirty="0" smtClean="0"/>
              <a:t>viceversa.</a:t>
            </a:r>
          </a:p>
          <a:p>
            <a:pPr algn="just">
              <a:spcBef>
                <a:spcPts val="600"/>
              </a:spcBef>
            </a:pPr>
            <a:endParaRPr lang="es-PY" sz="800" dirty="0" smtClean="0"/>
          </a:p>
          <a:p>
            <a:pPr algn="just">
              <a:spcBef>
                <a:spcPts val="600"/>
              </a:spcBef>
            </a:pPr>
            <a:r>
              <a:rPr lang="es-PY" sz="1400" b="1" i="1" dirty="0" smtClean="0"/>
              <a:t>Sin </a:t>
            </a:r>
            <a:r>
              <a:rPr lang="es-PY" sz="1400" b="1" i="1" dirty="0"/>
              <a:t>embargo</a:t>
            </a:r>
            <a:r>
              <a:rPr lang="es-PY" sz="1400" b="1" dirty="0"/>
              <a:t>; </a:t>
            </a:r>
            <a:r>
              <a:rPr lang="es-PY" sz="1400" dirty="0"/>
              <a:t>las Inversiones son en muchos casos estrictamente necesarios </a:t>
            </a:r>
            <a:r>
              <a:rPr lang="es-PY" sz="1400" b="1" dirty="0"/>
              <a:t>(crean las condiciones mínimas)</a:t>
            </a:r>
            <a:r>
              <a:rPr lang="es-PY" sz="1400" dirty="0"/>
              <a:t>, para contar con independencia técnica y financiera (no depender de proveedores y/o prestadores de servicios, y mejor control de los costos), así como para la consecución de los objetivos de mediano y largo plazo (planificación estratégica), o para superar los </a:t>
            </a:r>
            <a:r>
              <a:rPr lang="es-PY" sz="1400" b="1" i="1" dirty="0"/>
              <a:t>“Cuellos de Botella” </a:t>
            </a:r>
            <a:r>
              <a:rPr lang="es-PY" sz="1400" dirty="0"/>
              <a:t>en las actividades productivas.</a:t>
            </a:r>
          </a:p>
          <a:p>
            <a:pPr lvl="1" algn="just">
              <a:spcBef>
                <a:spcPts val="600"/>
              </a:spcBef>
            </a:pPr>
            <a:endParaRPr lang="es-PY" sz="1500" dirty="0"/>
          </a:p>
        </p:txBody>
      </p:sp>
    </p:spTree>
    <p:extLst>
      <p:ext uri="{BB962C8B-B14F-4D97-AF65-F5344CB8AC3E}">
        <p14:creationId xmlns:p14="http://schemas.microsoft.com/office/powerpoint/2010/main" val="717452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588723-F88E-4F02-B1A9-D1224233BEEF}"/>
              </a:ext>
            </a:extLst>
          </p:cNvPr>
          <p:cNvSpPr>
            <a:spLocks noGrp="1"/>
          </p:cNvSpPr>
          <p:nvPr>
            <p:ph type="title"/>
          </p:nvPr>
        </p:nvSpPr>
        <p:spPr/>
        <p:txBody>
          <a:bodyPr rtlCol="0">
            <a:normAutofit/>
          </a:bodyPr>
          <a:lstStyle/>
          <a:p>
            <a:pPr>
              <a:lnSpc>
                <a:spcPct val="90000"/>
              </a:lnSpc>
            </a:pPr>
            <a:r>
              <a:rPr lang="es-PY" b="1" dirty="0" smtClean="0"/>
              <a:t>Ingresos</a:t>
            </a:r>
            <a:endParaRPr lang="es-ES" sz="2300" dirty="0">
              <a:solidFill>
                <a:schemeClr val="bg1"/>
              </a:solidFill>
            </a:endParaRPr>
          </a:p>
        </p:txBody>
      </p:sp>
      <p:sp>
        <p:nvSpPr>
          <p:cNvPr id="23"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05074" y="1216851"/>
            <a:ext cx="6847943" cy="5158311"/>
          </a:xfrm>
        </p:spPr>
        <p:txBody>
          <a:bodyPr rtlCol="0">
            <a:normAutofit/>
          </a:bodyPr>
          <a:lstStyle/>
          <a:p>
            <a:endParaRPr lang="es-AR" b="1" dirty="0" smtClean="0"/>
          </a:p>
          <a:p>
            <a:pPr marL="457200" lvl="1" indent="0">
              <a:buNone/>
            </a:pPr>
            <a:endParaRPr lang="es-AR" b="1" dirty="0"/>
          </a:p>
          <a:p>
            <a:pPr marL="457200" lvl="1" indent="0">
              <a:buNone/>
            </a:pPr>
            <a:endParaRPr lang="es-PY" b="1" dirty="0" smtClean="0"/>
          </a:p>
          <a:p>
            <a:pPr marL="457200" lvl="1" indent="0">
              <a:buNone/>
            </a:pPr>
            <a:endParaRPr lang="es-PY" sz="1600" dirty="0" smtClean="0"/>
          </a:p>
          <a:p>
            <a:pPr marL="0" indent="0">
              <a:buNone/>
            </a:pPr>
            <a:endParaRPr lang="es-PY" dirty="0"/>
          </a:p>
        </p:txBody>
      </p:sp>
      <p:pic>
        <p:nvPicPr>
          <p:cNvPr id="10" name="Imagen 9"/>
          <p:cNvPicPr/>
          <p:nvPr/>
        </p:nvPicPr>
        <p:blipFill>
          <a:blip r:embed="rId3">
            <a:extLst>
              <a:ext uri="{28A0092B-C50C-407E-A947-70E740481C1C}">
                <a14:useLocalDpi xmlns:a14="http://schemas.microsoft.com/office/drawing/2010/main" val="0"/>
              </a:ext>
            </a:extLst>
          </a:blip>
          <a:stretch>
            <a:fillRect/>
          </a:stretch>
        </p:blipFill>
        <p:spPr>
          <a:xfrm>
            <a:off x="2699918" y="609104"/>
            <a:ext cx="1576807" cy="607748"/>
          </a:xfrm>
          <a:prstGeom prst="rect">
            <a:avLst/>
          </a:prstGeom>
        </p:spPr>
      </p:pic>
      <p:pic>
        <p:nvPicPr>
          <p:cNvPr id="11" name="Imagen 10"/>
          <p:cNvPicPr>
            <a:picLocks noChangeAspect="1"/>
          </p:cNvPicPr>
          <p:nvPr/>
        </p:nvPicPr>
        <p:blipFill>
          <a:blip r:embed="rId4"/>
          <a:stretch>
            <a:fillRect/>
          </a:stretch>
        </p:blipFill>
        <p:spPr>
          <a:xfrm>
            <a:off x="833275" y="679572"/>
            <a:ext cx="1567026" cy="466813"/>
          </a:xfrm>
          <a:prstGeom prst="rect">
            <a:avLst/>
          </a:prstGeom>
        </p:spPr>
      </p:pic>
      <p:sp>
        <p:nvSpPr>
          <p:cNvPr id="6" name="Marcador de posición de número de diapositiva 2">
            <a:extLst>
              <a:ext uri="{FF2B5EF4-FFF2-40B4-BE49-F238E27FC236}">
                <a16:creationId xmlns:a16="http://schemas.microsoft.com/office/drawing/2014/main" xmlns="" id="{0E198AB5-8BDA-AB41-9AEF-8516B23BB694}"/>
              </a:ext>
            </a:extLst>
          </p:cNvPr>
          <p:cNvSpPr>
            <a:spLocks noGrp="1"/>
          </p:cNvSpPr>
          <p:nvPr>
            <p:ph type="sldNum" sz="quarter" idx="12"/>
          </p:nvPr>
        </p:nvSpPr>
        <p:spPr>
          <a:xfrm>
            <a:off x="10352540" y="295729"/>
            <a:ext cx="838199" cy="767687"/>
          </a:xfrm>
        </p:spPr>
        <p:txBody>
          <a:bodyPr rtlCol="0"/>
          <a:lstStyle/>
          <a:p>
            <a:pPr rtl="0"/>
            <a:r>
              <a:rPr lang="es-ES" dirty="0" smtClean="0"/>
              <a:t>8</a:t>
            </a:r>
            <a:endParaRPr lang="es-ES" dirty="0"/>
          </a:p>
        </p:txBody>
      </p:sp>
      <p:sp>
        <p:nvSpPr>
          <p:cNvPr id="7" name="Marcador de posición de texto 3">
            <a:extLst>
              <a:ext uri="{FF2B5EF4-FFF2-40B4-BE49-F238E27FC236}">
                <a16:creationId xmlns:a16="http://schemas.microsoft.com/office/drawing/2014/main" xmlns="" id="{0436469F-A292-4492-BAAB-2F581AD4AC1D}"/>
              </a:ext>
            </a:extLst>
          </p:cNvPr>
          <p:cNvSpPr>
            <a:spLocks noGrp="1"/>
          </p:cNvSpPr>
          <p:nvPr>
            <p:ph type="body" sz="quarter" idx="4294967295"/>
          </p:nvPr>
        </p:nvSpPr>
        <p:spPr>
          <a:xfrm>
            <a:off x="5043097" y="1216852"/>
            <a:ext cx="6724461" cy="5155373"/>
          </a:xfrm>
        </p:spPr>
        <p:txBody>
          <a:bodyPr rtlCol="0">
            <a:noAutofit/>
          </a:bodyPr>
          <a:lstStyle/>
          <a:p>
            <a:pPr marL="0" indent="0" algn="just">
              <a:spcBef>
                <a:spcPts val="600"/>
              </a:spcBef>
              <a:buNone/>
            </a:pPr>
            <a:endParaRPr lang="es-AR" sz="1700" b="1" dirty="0" smtClean="0"/>
          </a:p>
          <a:p>
            <a:pPr marL="0" indent="0" algn="just">
              <a:spcBef>
                <a:spcPts val="600"/>
              </a:spcBef>
              <a:buNone/>
            </a:pPr>
            <a:r>
              <a:rPr lang="es-PY" sz="1700" b="1" dirty="0" smtClean="0"/>
              <a:t>Los Ingresos son </a:t>
            </a:r>
            <a:r>
              <a:rPr lang="es-PY" sz="1700" b="1" dirty="0"/>
              <a:t>entradas (en efectivo o no) que se generan o se esperan </a:t>
            </a:r>
            <a:r>
              <a:rPr lang="es-PY" sz="1700" b="1" dirty="0" smtClean="0"/>
              <a:t>generar </a:t>
            </a:r>
            <a:r>
              <a:rPr lang="es-PY" sz="1700" b="1" dirty="0"/>
              <a:t>durante el periodo productivo presupuestado, como resultado de la transferencia o comercialización de los servicios, productos y subproductos (de ser posible con gran Valor Agregado) que se genere con el proceso productivo proyectado o generado en la actividad </a:t>
            </a:r>
            <a:r>
              <a:rPr lang="es-PY" sz="1700" b="1" dirty="0" smtClean="0"/>
              <a:t>analizada</a:t>
            </a:r>
            <a:r>
              <a:rPr lang="es-AR" sz="1700" b="1" dirty="0" smtClean="0"/>
              <a:t>.</a:t>
            </a:r>
            <a:endParaRPr lang="es-AR" sz="1700" b="1" dirty="0"/>
          </a:p>
          <a:p>
            <a:pPr marL="0" indent="0" algn="just">
              <a:spcBef>
                <a:spcPts val="600"/>
              </a:spcBef>
              <a:buNone/>
            </a:pPr>
            <a:endParaRPr lang="es-AR" sz="1700" b="1" dirty="0" smtClean="0"/>
          </a:p>
          <a:p>
            <a:pPr algn="just">
              <a:spcBef>
                <a:spcPts val="600"/>
              </a:spcBef>
            </a:pPr>
            <a:r>
              <a:rPr lang="es-PY" sz="1700" dirty="0"/>
              <a:t>Para ello se requiere estimar el </a:t>
            </a:r>
            <a:r>
              <a:rPr lang="es-PY" sz="1700" b="1" i="1" dirty="0"/>
              <a:t>volumen de productos, subproductos</a:t>
            </a:r>
            <a:r>
              <a:rPr lang="es-PY" sz="1700" dirty="0"/>
              <a:t> a obtener, y cuantificar los </a:t>
            </a:r>
            <a:r>
              <a:rPr lang="es-PY" sz="1700" b="1" i="1" dirty="0"/>
              <a:t>servicios</a:t>
            </a:r>
            <a:r>
              <a:rPr lang="es-PY" sz="1700" dirty="0"/>
              <a:t> a prestar, así como el </a:t>
            </a:r>
            <a:r>
              <a:rPr lang="es-PY" sz="1700" b="1" i="1" dirty="0"/>
              <a:t>PRECIO</a:t>
            </a:r>
            <a:r>
              <a:rPr lang="es-PY" sz="1700" dirty="0"/>
              <a:t> en el Mercado para dichos productos, subproductos y servicios. </a:t>
            </a:r>
          </a:p>
          <a:p>
            <a:pPr algn="just">
              <a:spcBef>
                <a:spcPts val="600"/>
              </a:spcBef>
            </a:pPr>
            <a:endParaRPr lang="es-PY" sz="1700" dirty="0"/>
          </a:p>
          <a:p>
            <a:pPr algn="just">
              <a:spcBef>
                <a:spcPts val="600"/>
              </a:spcBef>
            </a:pPr>
            <a:r>
              <a:rPr lang="es-PY" sz="1700" dirty="0"/>
              <a:t>Así mismo </a:t>
            </a:r>
            <a:r>
              <a:rPr lang="es-PY" sz="1700" dirty="0" smtClean="0"/>
              <a:t>se </a:t>
            </a:r>
            <a:r>
              <a:rPr lang="es-PY" sz="1700" dirty="0"/>
              <a:t>requiere determinar los montos y los momentos en que se han de generar dichos Ingresos</a:t>
            </a:r>
            <a:r>
              <a:rPr lang="es-PY" sz="1700" dirty="0" smtClean="0"/>
              <a:t>.</a:t>
            </a:r>
            <a:endParaRPr lang="es-PY" sz="1700" dirty="0"/>
          </a:p>
        </p:txBody>
      </p:sp>
    </p:spTree>
    <p:extLst>
      <p:ext uri="{BB962C8B-B14F-4D97-AF65-F5344CB8AC3E}">
        <p14:creationId xmlns:p14="http://schemas.microsoft.com/office/powerpoint/2010/main" val="3558826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Personalizado 5">
      <a:dk1>
        <a:sysClr val="windowText" lastClr="000000"/>
      </a:dk1>
      <a:lt1>
        <a:sysClr val="window" lastClr="FFFFFF"/>
      </a:lt1>
      <a:dk2>
        <a:srgbClr val="31BA79"/>
      </a:dk2>
      <a:lt2>
        <a:srgbClr val="EBEBEB"/>
      </a:lt2>
      <a:accent1>
        <a:srgbClr val="000099"/>
      </a:accent1>
      <a:accent2>
        <a:srgbClr val="E6C133"/>
      </a:accent2>
      <a:accent3>
        <a:srgbClr val="EF7A24"/>
      </a:accent3>
      <a:accent4>
        <a:srgbClr val="5AA0F5"/>
      </a:accent4>
      <a:accent5>
        <a:srgbClr val="75CEEC"/>
      </a:accent5>
      <a:accent6>
        <a:srgbClr val="31BA79"/>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Office_30104647_TF66741836" id="{D148D1B0-C32F-4861-B46F-F684BCC9B5F4}" vid="{2DAC65D9-64E4-4644-8918-EE70583F0BE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A1C8E2-513F-4C9C-99C7-9AE0E7429B06}">
  <ds:schemaRefs>
    <ds:schemaRef ds:uri="http://purl.org/dc/terms/"/>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fb0879af-3eba-417a-a55a-ffe6dcd6ca77"/>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3BFA294F-07D1-46AB-ABEC-1B0200FE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3E0B16-80BF-4868-8813-6B17170D72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Procedimientos de inicio de año</Template>
  <TotalTime>0</TotalTime>
  <Words>1543</Words>
  <Application>Microsoft Office PowerPoint</Application>
  <PresentationFormat>Panorámica</PresentationFormat>
  <Paragraphs>194</Paragraphs>
  <Slides>16</Slides>
  <Notes>16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Century Gothic</vt:lpstr>
      <vt:lpstr>Wingdings 3</vt:lpstr>
      <vt:lpstr>Sala de reuniones Ion</vt:lpstr>
      <vt:lpstr>CONSTRUCCIÓN Y ANÁLISIS DE LOS FLUJOS DE CAJA</vt:lpstr>
      <vt:lpstr>Medición de los Resultados Económicos Proyectados</vt:lpstr>
      <vt:lpstr>Medición de Resultados Proyectados</vt:lpstr>
      <vt:lpstr>Egresos</vt:lpstr>
      <vt:lpstr>Egresos</vt:lpstr>
      <vt:lpstr>Egresos</vt:lpstr>
      <vt:lpstr>Egresos</vt:lpstr>
      <vt:lpstr>Egresos</vt:lpstr>
      <vt:lpstr>Ingresos</vt:lpstr>
      <vt:lpstr>Flujo de Ingresos y Egresos (Flujo de Fondos)</vt:lpstr>
      <vt:lpstr>Flujo de Ingresos y Egresos (Flujo de Fondos)</vt:lpstr>
      <vt:lpstr>Actualización de Valores</vt:lpstr>
      <vt:lpstr>Actualización de Flujo de Fondos (de Ingresos y Egresos)</vt:lpstr>
      <vt:lpstr>Actualización de Flujo de Fondos (de Ingresos y Egresos)</vt:lpstr>
      <vt:lpstr>Factores que determinan la tasa de Actualización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2022-07-29T15:39:38Z</dcterms:created>
  <dcterms:modified xsi:type="dcterms:W3CDTF">2022-09-08T01:47:06Z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